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  <p:sldMasterId id="2147493493" r:id="rId7"/>
    <p:sldMasterId id="2147493529" r:id="rId8"/>
  </p:sldMasterIdLst>
  <p:notesMasterIdLst>
    <p:notesMasterId r:id="rId22"/>
  </p:notesMasterIdLst>
  <p:handoutMasterIdLst>
    <p:handoutMasterId r:id="rId23"/>
  </p:handoutMasterIdLst>
  <p:sldIdLst>
    <p:sldId id="266" r:id="rId9"/>
    <p:sldId id="267" r:id="rId10"/>
    <p:sldId id="260" r:id="rId11"/>
    <p:sldId id="276" r:id="rId12"/>
    <p:sldId id="311" r:id="rId13"/>
    <p:sldId id="342" r:id="rId14"/>
    <p:sldId id="354" r:id="rId15"/>
    <p:sldId id="343" r:id="rId16"/>
    <p:sldId id="344" r:id="rId17"/>
    <p:sldId id="345" r:id="rId18"/>
    <p:sldId id="351" r:id="rId19"/>
    <p:sldId id="347" r:id="rId20"/>
    <p:sldId id="352" r:id="rId21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F1938"/>
    <a:srgbClr val="100E42"/>
    <a:srgbClr val="002868"/>
    <a:srgbClr val="6DBCD1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05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SHaW-MH Total Encounters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16454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A0-4BFE-B194-736DB87CA9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A0-4BFE-B194-736DB87CA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SHaW-MH Total Encounters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18198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A0-4BFE-B194-736DB87CA9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SHaW-MH Total Encounters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19397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A0-4BFE-B194-736DB87CA9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SHaW-MH Total Encounters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20039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A0-4BFE-B194-736DB87CA9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SHaW-MH Total Encounters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21255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B8-4C8C-B78C-87546DAA8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8157376"/>
        <c:axId val="908157048"/>
      </c:barChart>
      <c:catAx>
        <c:axId val="9081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157048"/>
        <c:crosses val="autoZero"/>
        <c:auto val="1"/>
        <c:lblAlgn val="ctr"/>
        <c:lblOffset val="100"/>
        <c:noMultiLvlLbl val="0"/>
      </c:catAx>
      <c:valAx>
        <c:axId val="908157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15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559914578674203"/>
          <c:y val="0.92593058974673381"/>
          <c:w val="0.7183362405782735"/>
          <c:h val="7.40694718362042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00286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Budgeted Clinical Staff (FTEs) *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14-4C80-802D-2FD0235C7F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Budgeted Clinical Staff (FTEs) *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14-4C80-802D-2FD0235C7F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Budgeted Clinical Staff (FTEs) *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14-4C80-802D-2FD0235C7FB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Budgeted Clinical Staff (FTEs) *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14-4C80-802D-2FD0235C7FB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Budgeted Clinical Staff (FTEs) *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14-4C80-802D-2FD0235C7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4175048"/>
        <c:axId val="764175376"/>
      </c:barChart>
      <c:catAx>
        <c:axId val="76417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175376"/>
        <c:crosses val="autoZero"/>
        <c:auto val="1"/>
        <c:lblAlgn val="ctr"/>
        <c:lblOffset val="100"/>
        <c:noMultiLvlLbl val="0"/>
      </c:catAx>
      <c:valAx>
        <c:axId val="76417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175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Drop-in Support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'Annual Stats'!$A$72</c:f>
              <c:strCache>
                <c:ptCount val="1"/>
                <c:pt idx="0">
                  <c:v>Drop-in Support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C000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'Annual Stats'!$O$53:$S$53</c:f>
              <c:strCache>
                <c:ptCount val="5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</c:strCache>
            </c:strRef>
          </c:cat>
          <c:val>
            <c:numRef>
              <c:f>'Annual Stats'!$O$72:$S$72</c:f>
              <c:numCache>
                <c:formatCode>General</c:formatCode>
                <c:ptCount val="5"/>
                <c:pt idx="0">
                  <c:v>89</c:v>
                </c:pt>
                <c:pt idx="1">
                  <c:v>113</c:v>
                </c:pt>
                <c:pt idx="2">
                  <c:v>220</c:v>
                </c:pt>
                <c:pt idx="3">
                  <c:v>337</c:v>
                </c:pt>
                <c:pt idx="4">
                  <c:v>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D4-45BE-B225-F64D56BB94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7874280"/>
        <c:axId val="147873624"/>
      </c:barChart>
      <c:catAx>
        <c:axId val="14787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73624"/>
        <c:crosses val="autoZero"/>
        <c:auto val="1"/>
        <c:lblAlgn val="ctr"/>
        <c:lblOffset val="100"/>
        <c:noMultiLvlLbl val="0"/>
      </c:catAx>
      <c:valAx>
        <c:axId val="147873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7874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Post-Hospitalization  Case Management</a:t>
            </a:r>
          </a:p>
        </c:rich>
      </c:tx>
      <c:layout>
        <c:manualLayout>
          <c:xMode val="edge"/>
          <c:yMode val="edge"/>
          <c:x val="0.19752424300218877"/>
          <c:y val="4.796163069544364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'Annual Stats'!$A$143</c:f>
              <c:strCache>
                <c:ptCount val="1"/>
                <c:pt idx="0">
                  <c:v>HLOC Casemgmt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C000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'Annual Stats'!$B$137:$J$137</c:f>
              <c:strCache>
                <c:ptCount val="9"/>
                <c:pt idx="0">
                  <c:v>2014-2015</c:v>
                </c:pt>
                <c:pt idx="2">
                  <c:v>2015-2016</c:v>
                </c:pt>
                <c:pt idx="4">
                  <c:v>2016-2017</c:v>
                </c:pt>
                <c:pt idx="6">
                  <c:v>2017-2018</c:v>
                </c:pt>
                <c:pt idx="8">
                  <c:v>2018-2019</c:v>
                </c:pt>
              </c:strCache>
            </c:strRef>
          </c:cat>
          <c:val>
            <c:numRef>
              <c:f>'Annual Stats'!$B$143:$J$143</c:f>
              <c:numCache>
                <c:formatCode>General</c:formatCode>
                <c:ptCount val="9"/>
                <c:pt idx="0">
                  <c:v>73</c:v>
                </c:pt>
                <c:pt idx="2">
                  <c:v>85</c:v>
                </c:pt>
                <c:pt idx="4">
                  <c:v>72</c:v>
                </c:pt>
                <c:pt idx="6">
                  <c:v>123</c:v>
                </c:pt>
                <c:pt idx="8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5-411E-9375-E1F7F095B8C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68"/>
        <c:axId val="389943992"/>
        <c:axId val="389946616"/>
      </c:barChart>
      <c:catAx>
        <c:axId val="389943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9946616"/>
        <c:crosses val="autoZero"/>
        <c:auto val="1"/>
        <c:lblAlgn val="ctr"/>
        <c:lblOffset val="100"/>
        <c:noMultiLvlLbl val="0"/>
      </c:catAx>
      <c:valAx>
        <c:axId val="389946616"/>
        <c:scaling>
          <c:orientation val="minMax"/>
          <c:min val="50"/>
        </c:scaling>
        <c:delete val="1"/>
        <c:axPos val="l"/>
        <c:numFmt formatCode="General" sourceLinked="1"/>
        <c:majorTickMark val="out"/>
        <c:minorTickMark val="none"/>
        <c:tickLblPos val="nextTo"/>
        <c:crossAx val="389943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Patients Referred Out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C000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Sheet1!$C$1:$G$1</c:f>
              <c:strCache>
                <c:ptCount val="5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</c:strCache>
            </c:strRef>
          </c:cat>
          <c:val>
            <c:numRef>
              <c:f>Sheet1!$C$8:$G$8</c:f>
              <c:numCache>
                <c:formatCode>General</c:formatCode>
                <c:ptCount val="5"/>
                <c:pt idx="0">
                  <c:v>198</c:v>
                </c:pt>
                <c:pt idx="1">
                  <c:v>344</c:v>
                </c:pt>
                <c:pt idx="2">
                  <c:v>448</c:v>
                </c:pt>
                <c:pt idx="3">
                  <c:v>412</c:v>
                </c:pt>
                <c:pt idx="4">
                  <c:v>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2-454F-BD14-10A66C38727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57925200"/>
        <c:axId val="457925528"/>
      </c:barChart>
      <c:catAx>
        <c:axId val="45792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925528"/>
        <c:crosses val="autoZero"/>
        <c:auto val="1"/>
        <c:lblAlgn val="ctr"/>
        <c:lblOffset val="100"/>
        <c:noMultiLvlLbl val="0"/>
      </c:catAx>
      <c:valAx>
        <c:axId val="457925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92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Triage </a:t>
            </a:r>
          </a:p>
        </c:rich>
      </c:tx>
      <c:layout>
        <c:manualLayout>
          <c:xMode val="edge"/>
          <c:yMode val="edge"/>
          <c:x val="0.4150721757207175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388351217730768E-2"/>
          <c:y val="4.7088349265890554E-2"/>
          <c:w val="0.93322329756453848"/>
          <c:h val="0.80229899777742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'Annual Stats'!$A$54</c:f>
              <c:strCache>
                <c:ptCount val="1"/>
                <c:pt idx="0">
                  <c:v>Triage (on-call, react too)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rgbClr val="C000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'Annual Stats'!$O$53:$S$53</c:f>
              <c:strCache>
                <c:ptCount val="5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</c:strCache>
            </c:strRef>
          </c:cat>
          <c:val>
            <c:numRef>
              <c:f>'Annual Stats'!$O$54:$S$54</c:f>
              <c:numCache>
                <c:formatCode>General</c:formatCode>
                <c:ptCount val="5"/>
                <c:pt idx="0">
                  <c:v>1153</c:v>
                </c:pt>
                <c:pt idx="1">
                  <c:v>1370</c:v>
                </c:pt>
                <c:pt idx="2">
                  <c:v>1461</c:v>
                </c:pt>
                <c:pt idx="3">
                  <c:v>1450</c:v>
                </c:pt>
                <c:pt idx="4">
                  <c:v>1526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BE-4BDD-B94E-E8B2239A264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8558336"/>
        <c:axId val="228559872"/>
      </c:barChart>
      <c:catAx>
        <c:axId val="228558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559872"/>
        <c:crosses val="autoZero"/>
        <c:auto val="1"/>
        <c:lblAlgn val="ctr"/>
        <c:lblOffset val="100"/>
        <c:noMultiLvlLbl val="0"/>
      </c:catAx>
      <c:valAx>
        <c:axId val="228559872"/>
        <c:scaling>
          <c:orientation val="minMax"/>
          <c:max val="1800"/>
          <c:min val="800"/>
        </c:scaling>
        <c:delete val="1"/>
        <c:axPos val="l"/>
        <c:numFmt formatCode="General" sourceLinked="1"/>
        <c:majorTickMark val="out"/>
        <c:minorTickMark val="none"/>
        <c:tickLblPos val="nextTo"/>
        <c:crossAx val="22855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4167AA6-9E6E-40BC-911A-C56C8BB25DC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91A8969-C470-42AC-ABEA-5F08D394B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52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494EF-ABF2-4FEA-904E-330D949D55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78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494EF-ABF2-4FEA-904E-330D949D55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233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494EF-ABF2-4FEA-904E-330D949D55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8969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494EF-ABF2-4FEA-904E-330D949D55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00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494EF-ABF2-4FEA-904E-330D949D55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15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r>
              <a:rPr lang="en-US" baseline="0" dirty="0" smtClean="0"/>
              <a:t> that there is a change in utilization and in acuity; more research needs to be done on why and what to do about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A8969-C470-42AC-ABEA-5F08D394BC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3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494EF-ABF2-4FEA-904E-330D949D55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92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494EF-ABF2-4FEA-904E-330D949D55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440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494EF-ABF2-4FEA-904E-330D949D55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093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494EF-ABF2-4FEA-904E-330D949D55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58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494EF-ABF2-4FEA-904E-330D949D55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741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494EF-ABF2-4FEA-904E-330D949D55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5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6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35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45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057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12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2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6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43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405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117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94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884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09A3-02F3-4C20-81B4-4F6E48CBD7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8679-5A4F-4CF2-A97B-A9D102653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7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9037"/>
            <a:ext cx="4038600" cy="4525433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9037"/>
            <a:ext cx="4038600" cy="45254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92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9037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09A3-02F3-4C20-81B4-4F6E48CBD7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8679-5A4F-4CF2-A97B-A9D10265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0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4" r:id="rId1"/>
    <p:sldLayoutId id="2147493495" r:id="rId2"/>
    <p:sldLayoutId id="2147493496" r:id="rId3"/>
    <p:sldLayoutId id="2147493497" r:id="rId4"/>
    <p:sldLayoutId id="2147493498" r:id="rId5"/>
    <p:sldLayoutId id="2147493499" r:id="rId6"/>
    <p:sldLayoutId id="2147493500" r:id="rId7"/>
    <p:sldLayoutId id="2147493501" r:id="rId8"/>
    <p:sldLayoutId id="2147493502" r:id="rId9"/>
    <p:sldLayoutId id="2147493503" r:id="rId10"/>
    <p:sldLayoutId id="21474935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8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30" r:id="rId1"/>
    <p:sldLayoutId id="214749353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2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6018415"/>
            <a:ext cx="9144000" cy="839585"/>
          </a:xfrm>
          <a:prstGeom prst="rect">
            <a:avLst/>
          </a:prstGeom>
          <a:solidFill>
            <a:srgbClr val="00003A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11" y="6134868"/>
            <a:ext cx="1332029" cy="660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250" y="6168914"/>
            <a:ext cx="3644272" cy="3872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128" y="488042"/>
            <a:ext cx="8519746" cy="5170646"/>
          </a:xfrm>
          <a:prstGeom prst="rect">
            <a:avLst/>
          </a:prstGeom>
          <a:noFill/>
          <a:ln w="76200" cmpd="thickThin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University Senate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Meeting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</a:rPr>
              <a:t>UConn Student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</a:rPr>
              <a:t>Mental Health: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</a:rPr>
              <a:t>Services, Campus Culture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</a:rPr>
              <a:t>, and Next Steps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16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defRPr/>
            </a:pPr>
            <a:endParaRPr lang="en-US" b="1" i="1" dirty="0" smtClean="0">
              <a:solidFill>
                <a:srgbClr val="0016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endParaRPr lang="en-US" b="1" i="1" dirty="0" smtClean="0">
              <a:solidFill>
                <a:srgbClr val="0016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endParaRPr lang="en-US" b="1" i="1" dirty="0">
              <a:solidFill>
                <a:srgbClr val="0016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b="1" i="1" dirty="0" smtClean="0">
                <a:solidFill>
                  <a:srgbClr val="001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Suzanne </a:t>
            </a:r>
            <a:r>
              <a:rPr lang="en-US" b="1" i="1" dirty="0">
                <a:solidFill>
                  <a:srgbClr val="001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Onorato, PhD, Executive Director </a:t>
            </a:r>
          </a:p>
          <a:p>
            <a:pPr lvl="0" algn="ctr">
              <a:defRPr/>
            </a:pPr>
            <a:r>
              <a:rPr lang="en-US" b="1" i="1" dirty="0">
                <a:solidFill>
                  <a:srgbClr val="001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Health &amp; </a:t>
            </a:r>
            <a:r>
              <a:rPr lang="en-US" b="1" i="1" dirty="0" smtClean="0">
                <a:solidFill>
                  <a:srgbClr val="001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Wellness</a:t>
            </a:r>
            <a:endParaRPr lang="en-US" dirty="0" smtClean="0"/>
          </a:p>
          <a:p>
            <a:pPr lvl="0" algn="ctr">
              <a:defRPr/>
            </a:pPr>
            <a:endParaRPr lang="en-US" b="1" i="1" noProof="0" dirty="0" smtClean="0">
              <a:solidFill>
                <a:srgbClr val="0016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>
                <a:solidFill>
                  <a:srgbClr val="001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  <a:r>
              <a:rPr lang="en-US" b="1" i="1" noProof="0" dirty="0" smtClean="0">
                <a:solidFill>
                  <a:srgbClr val="001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6, 2020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00164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2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6018415"/>
            <a:ext cx="9144000" cy="839585"/>
          </a:xfrm>
          <a:prstGeom prst="rect">
            <a:avLst/>
          </a:prstGeom>
          <a:solidFill>
            <a:srgbClr val="00003A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11" y="6134868"/>
            <a:ext cx="1332029" cy="660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250" y="6168914"/>
            <a:ext cx="3644271" cy="387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573" y="1143000"/>
            <a:ext cx="7848600" cy="1107996"/>
          </a:xfrm>
          <a:prstGeom prst="rect">
            <a:avLst/>
          </a:prstGeom>
          <a:noFill/>
          <a:ln w="53975" cmpd="thinThick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of the following characterizes your school's approach to promoting and protecting the emotional health (including substance abuse and suicide prevention) of your students?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216962"/>
            <a:ext cx="4511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JED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Campus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Baseline Assessment Question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2359224"/>
            <a:ext cx="77555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or almost all of the responsibility lies within the counseling service; other departments are relatively uninvolved.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3505200"/>
            <a:ext cx="8056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counseling service has responsibility, but other departments and stakeholders also provide some input and/or support.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1999" y="4648200"/>
            <a:ext cx="80569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Emotional health is seen as a campus-wide issue with significant involvement from multiple campus departments and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stakeholders.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8615"/>
            <a:ext cx="869786" cy="89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9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 flipV="1">
            <a:off x="1251749" y="5186249"/>
            <a:ext cx="0" cy="52566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455780" y="5186249"/>
            <a:ext cx="0" cy="52566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251749" y="3247358"/>
            <a:ext cx="0" cy="52566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474344" y="3247358"/>
            <a:ext cx="0" cy="52566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616840" y="3216023"/>
            <a:ext cx="0" cy="52566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830899" y="3247358"/>
            <a:ext cx="0" cy="52566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61148" y="1598620"/>
            <a:ext cx="5446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2019-2020 Coalition Structure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3998" y="2454408"/>
            <a:ext cx="7376003" cy="82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47625" cmpd="sng">
            <a:solidFill>
              <a:srgbClr val="002060"/>
            </a:solidFill>
          </a:ln>
        </p:spPr>
        <p:txBody>
          <a:bodyPr wrap="square" tIns="274320" bIns="274320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Wellness Coalition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Advisory Council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49440" y="3694264"/>
            <a:ext cx="1920240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47625" cmpd="sng">
            <a:solidFill>
              <a:srgbClr val="002060"/>
            </a:solidFill>
          </a:ln>
        </p:spPr>
        <p:txBody>
          <a:bodyPr wrap="square" tIns="182880" bIns="18288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Affairs Partnership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41380" y="3694264"/>
            <a:ext cx="1920240" cy="14813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47625" cmpd="sng">
            <a:solidFill>
              <a:srgbClr val="002060"/>
            </a:solidFill>
          </a:ln>
        </p:spPr>
        <p:txBody>
          <a:bodyPr wrap="square" tIns="182880" bIns="18288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JED Campus &amp; Mental Health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7349" y="3700512"/>
            <a:ext cx="1920240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44450" cmpd="sng">
            <a:solidFill>
              <a:srgbClr val="002060"/>
            </a:solidFill>
          </a:ln>
        </p:spPr>
        <p:txBody>
          <a:bodyPr wrap="square" tIns="182880" bIns="18288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AOD  Collaborative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45410" y="3683178"/>
            <a:ext cx="1920240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47625" cmpd="sng">
            <a:solidFill>
              <a:srgbClr val="002060"/>
            </a:solidFill>
          </a:ln>
        </p:spPr>
        <p:txBody>
          <a:bodyPr wrap="square" tIns="182880" bIns="18288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Innovate Student Wellness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7349" y="5566103"/>
            <a:ext cx="1828800" cy="984885"/>
          </a:xfrm>
          <a:prstGeom prst="rect">
            <a:avLst/>
          </a:prstGeom>
          <a:solidFill>
            <a:srgbClr val="002060"/>
          </a:solidFill>
          <a:ln w="47625" cmpd="sng">
            <a:solidFill>
              <a:srgbClr val="002060"/>
            </a:solidFill>
          </a:ln>
        </p:spPr>
        <p:txBody>
          <a:bodyPr wrap="square" tIns="182880" bIns="18288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URC Advisory Council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41380" y="5564174"/>
            <a:ext cx="1828800" cy="984885"/>
          </a:xfrm>
          <a:prstGeom prst="rect">
            <a:avLst/>
          </a:prstGeom>
          <a:solidFill>
            <a:srgbClr val="002060"/>
          </a:solidFill>
          <a:ln w="47625" cmpd="sng">
            <a:solidFill>
              <a:srgbClr val="002060"/>
            </a:solidFill>
          </a:ln>
        </p:spPr>
        <p:txBody>
          <a:bodyPr wrap="square" tIns="182880" bIns="18288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Suicide Prevention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456" y="159422"/>
            <a:ext cx="3665662" cy="132791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601368" y="5564173"/>
            <a:ext cx="2208323" cy="984885"/>
          </a:xfrm>
          <a:prstGeom prst="rect">
            <a:avLst/>
          </a:prstGeom>
          <a:solidFill>
            <a:srgbClr val="002060"/>
          </a:solidFill>
          <a:ln w="47625" cmpd="sng">
            <a:solidFill>
              <a:srgbClr val="002060"/>
            </a:solidFill>
          </a:ln>
        </p:spPr>
        <p:txBody>
          <a:bodyPr wrap="square" tIns="182880" bIns="18288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Innovate Wellness Case Competition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705530" y="5160506"/>
            <a:ext cx="0" cy="52566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38" t="34024" r="4811" b="40769"/>
          <a:stretch/>
        </p:blipFill>
        <p:spPr>
          <a:xfrm>
            <a:off x="4528038" y="456053"/>
            <a:ext cx="1144041" cy="31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6018415"/>
            <a:ext cx="9144000" cy="839585"/>
          </a:xfrm>
          <a:prstGeom prst="rect">
            <a:avLst/>
          </a:prstGeom>
          <a:solidFill>
            <a:srgbClr val="00003A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11" y="6134868"/>
            <a:ext cx="1332029" cy="660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654" y="6178947"/>
            <a:ext cx="3549867" cy="3772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0291" y="340007"/>
            <a:ext cx="77372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en-US" sz="2000" b="1" dirty="0" smtClean="0">
                <a:solidFill>
                  <a:srgbClr val="001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Senate Meeting</a:t>
            </a:r>
            <a:endParaRPr lang="en-US" sz="2000" b="1" dirty="0">
              <a:solidFill>
                <a:srgbClr val="0016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UConn Student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536" y="1379960"/>
            <a:ext cx="8519746" cy="4262705"/>
          </a:xfrm>
          <a:prstGeom prst="rect">
            <a:avLst/>
          </a:prstGeom>
          <a:noFill/>
          <a:ln w="76200" cmpd="thickThin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President’s Task Force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Student Mental Health &amp; Wellbeing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Co-Chairs: Eleanor JB Daugherty &amp; Nina Rovinelli Heller</a:t>
            </a:r>
            <a:endParaRPr kumimoji="0" lang="en-US" sz="240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projectwellness.uconn.edu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Wellness: </a:t>
            </a:r>
            <a:r>
              <a:rPr lang="en-US" sz="2400" noProof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and Partnerships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Health Continuum and Coordination of Services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aseline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Inclusion: Culture, Language, Workforce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70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6018415"/>
            <a:ext cx="9144000" cy="839585"/>
          </a:xfrm>
          <a:prstGeom prst="rect">
            <a:avLst/>
          </a:prstGeom>
          <a:solidFill>
            <a:srgbClr val="00003A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11" y="6134868"/>
            <a:ext cx="1332029" cy="660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250" y="6168914"/>
            <a:ext cx="3644272" cy="3872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128" y="488042"/>
            <a:ext cx="8519746" cy="4893647"/>
          </a:xfrm>
          <a:prstGeom prst="rect">
            <a:avLst/>
          </a:prstGeom>
          <a:noFill/>
          <a:ln w="76200" cmpd="thickThin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University Senate Meeting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UConn Student Mental Health: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Services, Campus Culture, and Next Steps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16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 smtClean="0">
              <a:ln>
                <a:noFill/>
              </a:ln>
              <a:solidFill>
                <a:srgbClr val="00164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 smtClean="0">
              <a:ln>
                <a:noFill/>
              </a:ln>
              <a:solidFill>
                <a:srgbClr val="00164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00164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164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Questions?</a:t>
            </a:r>
            <a:endParaRPr kumimoji="0" lang="en-US" sz="5400" b="1" i="1" u="none" strike="noStrike" kern="1200" cap="none" spc="0" normalizeH="0" baseline="0" noProof="0" dirty="0">
              <a:ln>
                <a:noFill/>
              </a:ln>
              <a:solidFill>
                <a:srgbClr val="00164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2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6018415"/>
            <a:ext cx="9144000" cy="839585"/>
          </a:xfrm>
          <a:prstGeom prst="rect">
            <a:avLst/>
          </a:prstGeom>
          <a:solidFill>
            <a:srgbClr val="00003A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11" y="6134868"/>
            <a:ext cx="1332029" cy="660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654" y="6178947"/>
            <a:ext cx="3549867" cy="3772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9760" y="1716515"/>
            <a:ext cx="773723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Agenda: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en-US" sz="2400" b="1" dirty="0" smtClean="0"/>
              <a:t>Mental Health Services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 startAt="2"/>
            </a:pPr>
            <a:r>
              <a:rPr lang="en-US" sz="2400" b="1" dirty="0" smtClean="0"/>
              <a:t>Creating a Culture of Wellness at UConn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 startAt="2"/>
            </a:pPr>
            <a:r>
              <a:rPr lang="en-US" sz="2400" b="1" dirty="0" smtClean="0"/>
              <a:t>President’s Task Force on Mental Health and Wellbeing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 startAt="2"/>
            </a:pPr>
            <a:r>
              <a:rPr lang="en-US" sz="2400" b="1" dirty="0" smtClean="0"/>
              <a:t>Questions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780291" y="412228"/>
            <a:ext cx="77372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en-US" sz="2000" b="1" dirty="0" smtClean="0">
                <a:solidFill>
                  <a:srgbClr val="001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Senate Meeting</a:t>
            </a:r>
            <a:endParaRPr lang="en-US" sz="2000" b="1" dirty="0">
              <a:solidFill>
                <a:srgbClr val="0016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UConn Student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67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 National Student </a:t>
            </a:r>
            <a:r>
              <a:rPr lang="en-US" sz="2800" dirty="0"/>
              <a:t>Mental Health Trends</a:t>
            </a:r>
            <a:br>
              <a:rPr lang="en-US" sz="2800" dirty="0"/>
            </a:br>
            <a:r>
              <a:rPr lang="en-US" sz="2800" dirty="0" smtClean="0"/>
              <a:t>2007-2016</a:t>
            </a:r>
            <a:endParaRPr lang="en-US" sz="2800" dirty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 rotWithShape="1">
          <a:blip r:embed="rId3"/>
          <a:srcRect l="7436" t="637" b="25343"/>
          <a:stretch/>
        </p:blipFill>
        <p:spPr>
          <a:xfrm>
            <a:off x="351692" y="1794076"/>
            <a:ext cx="8236166" cy="3171464"/>
          </a:xfrm>
          <a:prstGeom prst="rect">
            <a:avLst/>
          </a:prstGeom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51692" y="89072"/>
            <a:ext cx="8440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Changing Student Needs - Challenging Collegiate Mental Health Services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6528" y="4958704"/>
            <a:ext cx="75987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2016 Association for University and College Counseling Center Directors Annual Survey</a:t>
            </a:r>
            <a:endParaRPr lang="en-US" sz="1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24364" y="5431569"/>
            <a:ext cx="8002347" cy="1138773"/>
          </a:xfrm>
          <a:prstGeom prst="rect">
            <a:avLst/>
          </a:prstGeom>
          <a:noFill/>
          <a:ln w="127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79% increase in students treated for mental health issues in past year from 2007 to </a:t>
            </a:r>
            <a:r>
              <a:rPr lang="en-US" sz="1600" dirty="0" smtClean="0">
                <a:solidFill>
                  <a:prstClr val="black"/>
                </a:solidFill>
              </a:rPr>
              <a:t>2017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64</a:t>
            </a:r>
            <a:r>
              <a:rPr lang="en-US" sz="1600" dirty="0">
                <a:solidFill>
                  <a:prstClr val="black"/>
                </a:solidFill>
              </a:rPr>
              <a:t>% increase in students with lifetime mental health diagnosis from 2007 to </a:t>
            </a:r>
            <a:r>
              <a:rPr lang="en-US" sz="1600" dirty="0" smtClean="0">
                <a:solidFill>
                  <a:prstClr val="black"/>
                </a:solidFill>
              </a:rPr>
              <a:t>2017</a:t>
            </a:r>
          </a:p>
          <a:p>
            <a:pPr>
              <a:spcAft>
                <a:spcPts val="1200"/>
              </a:spcAft>
              <a:defRPr/>
            </a:pPr>
            <a:r>
              <a:rPr lang="en-US" sz="1400" i="1" dirty="0" smtClean="0">
                <a:solidFill>
                  <a:prstClr val="black"/>
                </a:solidFill>
              </a:rPr>
              <a:t>        Healthy </a:t>
            </a:r>
            <a:r>
              <a:rPr lang="en-US" sz="1400" i="1" dirty="0">
                <a:solidFill>
                  <a:prstClr val="black"/>
                </a:solidFill>
              </a:rPr>
              <a:t>Minds Study, </a:t>
            </a:r>
            <a:r>
              <a:rPr lang="en-US" sz="1400" i="1" dirty="0" smtClean="0">
                <a:solidFill>
                  <a:prstClr val="black"/>
                </a:solidFill>
              </a:rPr>
              <a:t>2018</a:t>
            </a:r>
            <a:endParaRPr lang="en-US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6018415"/>
            <a:ext cx="9144000" cy="839585"/>
          </a:xfrm>
          <a:prstGeom prst="rect">
            <a:avLst/>
          </a:prstGeom>
          <a:solidFill>
            <a:srgbClr val="00003A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11" y="6134868"/>
            <a:ext cx="1332029" cy="660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368" y="6198577"/>
            <a:ext cx="3365154" cy="3576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23710" y="353028"/>
            <a:ext cx="6432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2017 ACHA-NCHA Student Survey</a:t>
            </a:r>
          </a:p>
          <a:p>
            <a:pPr algn="ctr"/>
            <a:r>
              <a:rPr lang="en-US" sz="2000" b="1" dirty="0" smtClean="0"/>
              <a:t>National vs. UConn Responses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45223" y="5567713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 In the past 12 months</a:t>
            </a:r>
            <a:endParaRPr lang="en-US" sz="1400" i="1" dirty="0"/>
          </a:p>
        </p:txBody>
      </p: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994419"/>
              </p:ext>
            </p:extLst>
          </p:nvPr>
        </p:nvGraphicFramePr>
        <p:xfrm>
          <a:off x="1223710" y="1115812"/>
          <a:ext cx="6432943" cy="4344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7838">
                  <a:extLst>
                    <a:ext uri="{9D8B030D-6E8A-4147-A177-3AD203B41FA5}">
                      <a16:colId xmlns:a16="http://schemas.microsoft.com/office/drawing/2014/main" val="1326112198"/>
                    </a:ext>
                  </a:extLst>
                </a:gridCol>
                <a:gridCol w="1629176">
                  <a:extLst>
                    <a:ext uri="{9D8B030D-6E8A-4147-A177-3AD203B41FA5}">
                      <a16:colId xmlns:a16="http://schemas.microsoft.com/office/drawing/2014/main" val="1387026678"/>
                    </a:ext>
                  </a:extLst>
                </a:gridCol>
                <a:gridCol w="1875929">
                  <a:extLst>
                    <a:ext uri="{9D8B030D-6E8A-4147-A177-3AD203B41FA5}">
                      <a16:colId xmlns:a16="http://schemas.microsoft.com/office/drawing/2014/main" val="807005421"/>
                    </a:ext>
                  </a:extLst>
                </a:gridCol>
              </a:tblGrid>
              <a:tr h="3260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National (SP17)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UCONN (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SP17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/>
                </a:tc>
                <a:extLst>
                  <a:ext uri="{0D108BD9-81ED-4DB2-BD59-A6C34878D82A}">
                    <a16:rowId xmlns:a16="http://schemas.microsoft.com/office/drawing/2014/main" val="2304284492"/>
                  </a:ext>
                </a:extLst>
              </a:tr>
              <a:tr h="446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O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verwhelmed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by all you had to do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</a:rPr>
                        <a:t>87.0%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87.2%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extLst>
                  <a:ext uri="{0D108BD9-81ED-4DB2-BD59-A6C34878D82A}">
                    <a16:rowId xmlns:a16="http://schemas.microsoft.com/office/drawing/2014/main" val="2025359064"/>
                  </a:ext>
                </a:extLst>
              </a:tr>
              <a:tr h="446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ery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sad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67.3%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68.7%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extLst>
                  <a:ext uri="{0D108BD9-81ED-4DB2-BD59-A6C34878D82A}">
                    <a16:rowId xmlns:a16="http://schemas.microsoft.com/office/drawing/2014/main" val="4028285666"/>
                  </a:ext>
                </a:extLst>
              </a:tr>
              <a:tr h="446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ery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lonely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62.2%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63.5%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extLst>
                  <a:ext uri="{0D108BD9-81ED-4DB2-BD59-A6C34878D82A}">
                    <a16:rowId xmlns:a16="http://schemas.microsoft.com/office/drawing/2014/main" val="3275257829"/>
                  </a:ext>
                </a:extLst>
              </a:tr>
              <a:tr h="446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Overwhelming anxiety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60.8%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61.4%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extLst>
                  <a:ext uri="{0D108BD9-81ED-4DB2-BD59-A6C34878D82A}">
                    <a16:rowId xmlns:a16="http://schemas.microsoft.com/office/drawing/2014/main" val="433620241"/>
                  </a:ext>
                </a:extLst>
              </a:tr>
              <a:tr h="446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Things were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hopeless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51.1%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52.1%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extLst>
                  <a:ext uri="{0D108BD9-81ED-4DB2-BD59-A6C34878D82A}">
                    <a16:rowId xmlns:a16="http://schemas.microsoft.com/office/drawing/2014/main" val="3192889144"/>
                  </a:ext>
                </a:extLst>
              </a:tr>
              <a:tr h="446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So depressed difficult to function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39.1%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40.3%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extLst>
                  <a:ext uri="{0D108BD9-81ED-4DB2-BD59-A6C34878D82A}">
                    <a16:rowId xmlns:a16="http://schemas.microsoft.com/office/drawing/2014/main" val="923434061"/>
                  </a:ext>
                </a:extLst>
              </a:tr>
              <a:tr h="446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Seriously considered suicide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10.3%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9.7%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extLst>
                  <a:ext uri="{0D108BD9-81ED-4DB2-BD59-A6C34878D82A}">
                    <a16:rowId xmlns:a16="http://schemas.microsoft.com/office/drawing/2014/main" val="1200948144"/>
                  </a:ext>
                </a:extLst>
              </a:tr>
              <a:tr h="446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Intentionally injured self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7.0%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6.8%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extLst>
                  <a:ext uri="{0D108BD9-81ED-4DB2-BD59-A6C34878D82A}">
                    <a16:rowId xmlns:a16="http://schemas.microsoft.com/office/drawing/2014/main" val="1073504122"/>
                  </a:ext>
                </a:extLst>
              </a:tr>
              <a:tr h="446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Attempted Suicide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1.5% 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1.3%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6" marR="45116" marT="0" marB="0" anchor="ctr"/>
                </a:tc>
                <a:extLst>
                  <a:ext uri="{0D108BD9-81ED-4DB2-BD59-A6C34878D82A}">
                    <a16:rowId xmlns:a16="http://schemas.microsoft.com/office/drawing/2014/main" val="353693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SHaW Mental Health Services</a:t>
            </a:r>
            <a:br>
              <a:rPr lang="en-US" sz="2400" dirty="0" smtClean="0"/>
            </a:br>
            <a:r>
              <a:rPr lang="en-US" sz="2800" b="1" dirty="0" smtClean="0"/>
              <a:t>Total Encounters and Clinical Staff </a:t>
            </a:r>
            <a:br>
              <a:rPr lang="en-US" sz="2800" b="1" dirty="0" smtClean="0"/>
            </a:br>
            <a:r>
              <a:rPr lang="en-US" sz="2400" b="1" dirty="0" smtClean="0"/>
              <a:t>FY15 - FY19</a:t>
            </a:r>
            <a:endParaRPr lang="en-US" sz="2400" b="1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7376355"/>
              </p:ext>
            </p:extLst>
          </p:nvPr>
        </p:nvGraphicFramePr>
        <p:xfrm>
          <a:off x="185395" y="1727313"/>
          <a:ext cx="4015859" cy="4550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1229454" y="2391507"/>
            <a:ext cx="2584939" cy="738554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27580" y="1943035"/>
            <a:ext cx="747347" cy="4308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29% Increase</a:t>
            </a:r>
            <a:endParaRPr lang="en-US" sz="11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271364" y="1888490"/>
            <a:ext cx="747347" cy="4308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28% Increase</a:t>
            </a:r>
            <a:endParaRPr lang="en-US" sz="1100" b="1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53616461"/>
              </p:ext>
            </p:extLst>
          </p:nvPr>
        </p:nvGraphicFramePr>
        <p:xfrm>
          <a:off x="4649665" y="1592710"/>
          <a:ext cx="4037135" cy="472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5553077" y="2319377"/>
            <a:ext cx="2718287" cy="734096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17388" y="6375734"/>
            <a:ext cx="470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 </a:t>
            </a:r>
            <a:r>
              <a:rPr lang="en-US" b="1" u="sng" dirty="0" smtClean="0"/>
              <a:t>NOT</a:t>
            </a:r>
            <a:r>
              <a:rPr lang="en-US" b="1" dirty="0" smtClean="0"/>
              <a:t> including 5.5 FTEs for Regional Campuses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665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6018415"/>
            <a:ext cx="9144000" cy="839585"/>
          </a:xfrm>
          <a:prstGeom prst="rect">
            <a:avLst/>
          </a:prstGeom>
          <a:solidFill>
            <a:srgbClr val="00003A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11" y="6134868"/>
            <a:ext cx="1332029" cy="660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098" y="6207369"/>
            <a:ext cx="3282424" cy="348834"/>
          </a:xfrm>
          <a:prstGeom prst="rect">
            <a:avLst/>
          </a:prstGeom>
        </p:spPr>
      </p:pic>
      <p:pic>
        <p:nvPicPr>
          <p:cNvPr id="6" name="Content Placeholder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3" t="3436" r="10756" b="2175"/>
          <a:stretch/>
        </p:blipFill>
        <p:spPr>
          <a:xfrm>
            <a:off x="497710" y="870074"/>
            <a:ext cx="4791920" cy="48181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73877" y="919315"/>
            <a:ext cx="31942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Traditional Services: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Brief Individual Therapy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 Therapy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Psychiatry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Rapid Access Services: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Single Session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Drop-In Support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Self-Help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 Building Services: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Yoga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Meditation/Biofeedback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Mindfulness Workshops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Transitional Services: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Crisis Support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Referrals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0851" y="2676014"/>
            <a:ext cx="1125639" cy="384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2907" y="219455"/>
            <a:ext cx="7555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SHaW-MH Stepped Care Model – Implemented in 2017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8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6018415"/>
            <a:ext cx="9144000" cy="839585"/>
          </a:xfrm>
          <a:prstGeom prst="rect">
            <a:avLst/>
          </a:prstGeom>
          <a:solidFill>
            <a:srgbClr val="00003A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11" y="6134868"/>
            <a:ext cx="1332029" cy="660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248" y="6271149"/>
            <a:ext cx="2682273" cy="285054"/>
          </a:xfrm>
          <a:prstGeom prst="rect">
            <a:avLst/>
          </a:prstGeom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70325256"/>
              </p:ext>
            </p:extLst>
          </p:nvPr>
        </p:nvGraphicFramePr>
        <p:xfrm>
          <a:off x="4768769" y="646353"/>
          <a:ext cx="4242483" cy="2412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10788624"/>
              </p:ext>
            </p:extLst>
          </p:nvPr>
        </p:nvGraphicFramePr>
        <p:xfrm>
          <a:off x="150625" y="3219254"/>
          <a:ext cx="4184094" cy="244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38765206"/>
              </p:ext>
            </p:extLst>
          </p:nvPr>
        </p:nvGraphicFramePr>
        <p:xfrm>
          <a:off x="4768769" y="3209840"/>
          <a:ext cx="4242483" cy="2657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43604" y="177400"/>
            <a:ext cx="625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Stepped Care Model – Implemented in 2017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129963900"/>
              </p:ext>
            </p:extLst>
          </p:nvPr>
        </p:nvGraphicFramePr>
        <p:xfrm>
          <a:off x="150625" y="647423"/>
          <a:ext cx="4184094" cy="2420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0625" y="5590205"/>
            <a:ext cx="41840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2014-15          2015-16          2016-17          2017-18          2018-19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135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6018415"/>
            <a:ext cx="9144000" cy="839585"/>
          </a:xfrm>
          <a:prstGeom prst="rect">
            <a:avLst/>
          </a:prstGeom>
          <a:solidFill>
            <a:srgbClr val="00003A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11" y="6134868"/>
            <a:ext cx="1332029" cy="660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883" y="6134868"/>
            <a:ext cx="3964638" cy="4213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2312" y="1234159"/>
            <a:ext cx="7489455" cy="30623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Implementing Student Requests: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Evening Hours</a:t>
            </a: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In-Person Triage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(in Addition to Phone Triage)</a:t>
            </a: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Electronic Scheduling</a:t>
            </a: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24/7 In-Person On-Call All Year Round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6"/>
          <a:stretch/>
        </p:blipFill>
        <p:spPr>
          <a:xfrm>
            <a:off x="5075914" y="4735402"/>
            <a:ext cx="1423381" cy="1128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50" y="4818184"/>
            <a:ext cx="1394223" cy="1045667"/>
          </a:xfrm>
          <a:prstGeom prst="rect">
            <a:avLst/>
          </a:prstGeom>
        </p:spPr>
      </p:pic>
      <p:pic>
        <p:nvPicPr>
          <p:cNvPr id="2054" name="Picture 6" descr="See the source im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833" y="4818184"/>
            <a:ext cx="1076421" cy="107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8" descr="Image result for on call"/>
          <p:cNvSpPr>
            <a:spLocks noChangeAspect="1" noChangeArrowheads="1"/>
          </p:cNvSpPr>
          <p:nvPr/>
        </p:nvSpPr>
        <p:spPr bwMode="auto">
          <a:xfrm>
            <a:off x="6716774" y="3116977"/>
            <a:ext cx="13906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7" t="5000" r="4899" b="15128"/>
          <a:stretch/>
        </p:blipFill>
        <p:spPr>
          <a:xfrm>
            <a:off x="7645611" y="4764787"/>
            <a:ext cx="1146696" cy="10990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5315" y="193431"/>
            <a:ext cx="8466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Enhancing the Student Experience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9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6018415"/>
            <a:ext cx="9144000" cy="839585"/>
          </a:xfrm>
          <a:prstGeom prst="rect">
            <a:avLst/>
          </a:prstGeom>
          <a:solidFill>
            <a:srgbClr val="00003A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11" y="6134868"/>
            <a:ext cx="1332029" cy="660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854" y="6227535"/>
            <a:ext cx="3092667" cy="3286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7053" y="2032657"/>
            <a:ext cx="7780468" cy="3416320"/>
          </a:xfrm>
          <a:prstGeom prst="rect">
            <a:avLst/>
          </a:prstGeom>
          <a:noFill/>
          <a:ln w="41275" cmpd="thickThin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sngStrike" kern="1200" cap="none" spc="0" normalizeH="0" baseline="0" noProof="0" dirty="0" smtClean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Keeling Review: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4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Align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UConn Model of Care with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Emerging Best Practices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4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Provide an </a:t>
            </a:r>
            <a:r>
              <a:rPr kumimoji="0" lang="en-US" sz="2000" b="1" i="0" u="sng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Operational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Review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of Mental Health Services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4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Recommendations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for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Promoting a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Holistic Vision of Wellness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4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Final Report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with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Action Plan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9328" y="334963"/>
            <a:ext cx="760534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Is the Optimal Model of Care?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 to Commit to a Model of Mental Health Care to Address Evolving Student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0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-bluebar-standar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white-bluebar-standar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white-bluebar-standard-template.potx</Template>
  <TotalTime>5599</TotalTime>
  <Words>598</Words>
  <Application>Microsoft Office PowerPoint</Application>
  <PresentationFormat>On-screen Show (4:3)</PresentationFormat>
  <Paragraphs>152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white-bluebar-standard-template</vt:lpstr>
      <vt:lpstr>1_Custom Design</vt:lpstr>
      <vt:lpstr>Custom Design</vt:lpstr>
      <vt:lpstr>1_Office Theme</vt:lpstr>
      <vt:lpstr>1_white-bluebar-standard-template</vt:lpstr>
      <vt:lpstr>PowerPoint Presentation</vt:lpstr>
      <vt:lpstr>PowerPoint Presentation</vt:lpstr>
      <vt:lpstr> National Student Mental Health Trends 2007-2016</vt:lpstr>
      <vt:lpstr>PowerPoint Presentation</vt:lpstr>
      <vt:lpstr>SHaW Mental Health Services Total Encounters and Clinical Staff  FY15 - FY19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Galli, Cheryl</cp:lastModifiedBy>
  <cp:revision>234</cp:revision>
  <cp:lastPrinted>2020-04-02T16:16:45Z</cp:lastPrinted>
  <dcterms:created xsi:type="dcterms:W3CDTF">2010-04-12T23:12:02Z</dcterms:created>
  <dcterms:modified xsi:type="dcterms:W3CDTF">2020-04-06T11:18:37Z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