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2" r:id="rId4"/>
    <p:sldId id="260" r:id="rId5"/>
    <p:sldId id="261" r:id="rId6"/>
    <p:sldId id="266" r:id="rId7"/>
    <p:sldId id="276" r:id="rId8"/>
    <p:sldId id="27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5408"/>
    <a:srgbClr val="525252"/>
    <a:srgbClr val="ADB9CA"/>
    <a:srgbClr val="947538"/>
    <a:srgbClr val="000E2F"/>
    <a:srgbClr val="EFE518"/>
    <a:srgbClr val="CC2633"/>
    <a:srgbClr val="9ECE70"/>
    <a:srgbClr val="F9A22A"/>
    <a:srgbClr val="D1C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49F1A-995A-C70D-E015-505E5B1E884F}" v="751" dt="2022-12-02T14:14:29.448"/>
    <p1510:client id="{E2A6A5B7-19F8-7D44-21E2-0647D7F9E104}" v="55" dt="2022-12-02T17:00:09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taffing%20Chart%20Data%20for%20Senate%20Presentation%20Dec%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Hires and Departures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Hires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'[Staffing Chart Data for Senate Presentation Dec 22.xlsx]Sheet1'!$A$2:$A$7</c:f>
              <c:strCache>
                <c:ptCount val="6"/>
                <c:pt idx="0">
                  <c:v>2018 (Jan-June)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(est.)</c:v>
                </c:pt>
              </c:strCache>
            </c:strRef>
          </c:cat>
          <c:val>
            <c:numRef>
              <c:f>'[Staffing Chart Data for Senate Presentation Dec 22.xlsx]Sheet1'!$B$2:$B$7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12</c:v>
                </c:pt>
                <c:pt idx="3">
                  <c:v>8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B-4387-9A34-3847A9529D8C}"/>
            </c:ext>
          </c:extLst>
        </c:ser>
        <c:ser>
          <c:idx val="1"/>
          <c:order val="1"/>
          <c:tx>
            <c:v>Departures 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'[Staffing Chart Data for Senate Presentation Dec 22.xlsx]Sheet1'!$A$2:$A$7</c:f>
              <c:strCache>
                <c:ptCount val="6"/>
                <c:pt idx="0">
                  <c:v>2018 (Jan-June)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 (est.)</c:v>
                </c:pt>
              </c:strCache>
            </c:strRef>
          </c:cat>
          <c:val>
            <c:numRef>
              <c:f>'[Staffing Chart Data for Senate Presentation Dec 22.xlsx]Sheet1'!$C$2:$C$7</c:f>
              <c:numCache>
                <c:formatCode>General</c:formatCode>
                <c:ptCount val="6"/>
                <c:pt idx="0">
                  <c:v>7</c:v>
                </c:pt>
                <c:pt idx="1">
                  <c:v>15</c:v>
                </c:pt>
                <c:pt idx="2">
                  <c:v>9</c:v>
                </c:pt>
                <c:pt idx="3">
                  <c:v>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B-4387-9A34-3847A9529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overlap val="-27"/>
        <c:axId val="1218039975"/>
        <c:axId val="14878839"/>
      </c:barChart>
      <c:catAx>
        <c:axId val="12180399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8839"/>
        <c:crosses val="autoZero"/>
        <c:auto val="1"/>
        <c:lblAlgn val="ctr"/>
        <c:lblOffset val="100"/>
        <c:noMultiLvlLbl val="0"/>
      </c:catAx>
      <c:valAx>
        <c:axId val="14878839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039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5E55-46C1-4657-8911-88DF61820BB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39A8-362D-419B-B673-356D4C02A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1A38"/>
                </a:solidFill>
              </a:rPr>
              <a:t>8 locations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1A38"/>
                </a:solidFill>
              </a:rPr>
              <a:t>93</a:t>
            </a:r>
            <a:r>
              <a:rPr lang="en-US" b="0" i="0">
                <a:solidFill>
                  <a:srgbClr val="071A38"/>
                </a:solidFill>
                <a:effectLst/>
              </a:rPr>
              <a:t> staff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3.2 million physical volumes </a:t>
            </a:r>
            <a:br>
              <a:rPr lang="en-US" b="0" i="0">
                <a:solidFill>
                  <a:srgbClr val="071A38"/>
                </a:solidFill>
                <a:effectLst/>
              </a:rPr>
            </a:br>
            <a:r>
              <a:rPr lang="en-US" b="0" i="0">
                <a:solidFill>
                  <a:srgbClr val="071A38"/>
                </a:solidFill>
                <a:effectLst/>
              </a:rPr>
              <a:t>(including 1.7 million books, and 140,000 audio-visual materials)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1,200 archival and manuscript collections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210,000 rare books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1.5 million digital images of unique materials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450+ research databases searched over 2 million times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71A38"/>
                </a:solidFill>
                <a:effectLst/>
              </a:rPr>
              <a:t>1 million </a:t>
            </a:r>
            <a:r>
              <a:rPr lang="en-US" b="0" i="0" err="1">
                <a:solidFill>
                  <a:srgbClr val="071A38"/>
                </a:solidFill>
                <a:effectLst/>
              </a:rPr>
              <a:t>ebooks</a:t>
            </a:r>
            <a:r>
              <a:rPr lang="en-US" b="0" i="0">
                <a:solidFill>
                  <a:srgbClr val="071A38"/>
                </a:solidFill>
                <a:effectLst/>
              </a:rPr>
              <a:t> 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71A38"/>
                </a:solidFill>
              </a:rPr>
              <a:t>1</a:t>
            </a:r>
            <a:r>
              <a:rPr lang="en-US" b="0" i="0">
                <a:solidFill>
                  <a:srgbClr val="071A38"/>
                </a:solidFill>
                <a:effectLst/>
              </a:rPr>
              <a:t>90,000 scholarly journals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731,743 page views on lib.uconn.edu from over 173 countries in over four dozen languages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3,583 research questions/consultation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Total Items borrowed in 2019 – 32,029 and in 2020 – 26,492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algn="l"/>
            <a:endParaRPr lang="en-US" sz="1200" b="0" i="0">
              <a:solidFill>
                <a:srgbClr val="071A38"/>
              </a:solidFill>
              <a:effectLst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9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4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4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439A8-362D-419B-B673-356D4C02A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3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0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3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AB7B-03BA-429C-A97C-6A8DBAFEF4C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D411-B17A-4F40-B3A5-C0F3FD443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ctdigitalarchive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82326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C08A2B-7E3D-456D-A266-17E7AC9E775B}"/>
              </a:ext>
            </a:extLst>
          </p:cNvPr>
          <p:cNvSpPr txBox="1"/>
          <p:nvPr/>
        </p:nvSpPr>
        <p:spPr>
          <a:xfrm>
            <a:off x="49427" y="1919416"/>
            <a:ext cx="12142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/>
              <a:t>UConn Library </a:t>
            </a:r>
            <a:br>
              <a:rPr lang="en-US" sz="2500" cap="small"/>
            </a:br>
            <a:r>
              <a:rPr lang="en-US" sz="2400" cap="small"/>
              <a:t>University Senate Report</a:t>
            </a:r>
            <a:endParaRPr lang="en-US" sz="2800" cap="smal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587D3-4357-4B66-B4E9-8E0E6C568853}"/>
              </a:ext>
            </a:extLst>
          </p:cNvPr>
          <p:cNvSpPr txBox="1"/>
          <p:nvPr/>
        </p:nvSpPr>
        <p:spPr>
          <a:xfrm>
            <a:off x="0" y="3521676"/>
            <a:ext cx="12224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Dean Anne Langley</a:t>
            </a:r>
          </a:p>
          <a:p>
            <a:pPr algn="ctr"/>
            <a:r>
              <a:rPr lang="en-US" sz="2000"/>
              <a:t>December 5, 2022</a:t>
            </a:r>
          </a:p>
        </p:txBody>
      </p:sp>
    </p:spTree>
    <p:extLst>
      <p:ext uri="{BB962C8B-B14F-4D97-AF65-F5344CB8AC3E}">
        <p14:creationId xmlns:p14="http://schemas.microsoft.com/office/powerpoint/2010/main" val="289728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82326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A682A75-3C82-433C-B181-A9A22C73C4CE}"/>
              </a:ext>
            </a:extLst>
          </p:cNvPr>
          <p:cNvSpPr txBox="1"/>
          <p:nvPr/>
        </p:nvSpPr>
        <p:spPr>
          <a:xfrm>
            <a:off x="1230094" y="1574025"/>
            <a:ext cx="5349014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Increased the number of Babbidge Booths </a:t>
            </a: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Added to the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Wellness Collection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Programming on getting study help, meditation, and reducing stress</a:t>
            </a: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72ABD-D5FC-4D4F-9F7B-7FAB0AA676C3}"/>
              </a:ext>
            </a:extLst>
          </p:cNvPr>
          <p:cNvSpPr txBox="1"/>
          <p:nvPr/>
        </p:nvSpPr>
        <p:spPr>
          <a:xfrm>
            <a:off x="189468" y="401748"/>
            <a:ext cx="411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University Initiatives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8436F-D66F-4782-A5D7-74EE4CCE9BE7}"/>
              </a:ext>
            </a:extLst>
          </p:cNvPr>
          <p:cNvSpPr txBox="1"/>
          <p:nvPr/>
        </p:nvSpPr>
        <p:spPr>
          <a:xfrm>
            <a:off x="621890" y="1114612"/>
            <a:ext cx="418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Focus on the Whole Student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950E44-C652-45D8-AF02-29EEA2740C63}"/>
              </a:ext>
            </a:extLst>
          </p:cNvPr>
          <p:cNvCxnSpPr>
            <a:cxnSpLocks/>
          </p:cNvCxnSpPr>
          <p:nvPr/>
        </p:nvCxnSpPr>
        <p:spPr>
          <a:xfrm>
            <a:off x="-8244" y="771080"/>
            <a:ext cx="36699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42AD126-11B7-BC6C-0EC5-C2D32B71E45C}"/>
              </a:ext>
            </a:extLst>
          </p:cNvPr>
          <p:cNvSpPr txBox="1"/>
          <p:nvPr/>
        </p:nvSpPr>
        <p:spPr>
          <a:xfrm>
            <a:off x="621890" y="3848956"/>
            <a:ext cx="418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Advancing Open at UConn 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C90D60E-0CB0-19FB-2D99-65EAF5B44B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r="50878" b="600"/>
          <a:stretch/>
        </p:blipFill>
        <p:spPr>
          <a:xfrm>
            <a:off x="7984387" y="1113222"/>
            <a:ext cx="2797424" cy="3851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ADE88E-8D35-B51E-8CF2-A8432EB9DE0D}"/>
              </a:ext>
            </a:extLst>
          </p:cNvPr>
          <p:cNvSpPr txBox="1"/>
          <p:nvPr/>
        </p:nvSpPr>
        <p:spPr>
          <a:xfrm>
            <a:off x="1230094" y="4307041"/>
            <a:ext cx="4937533" cy="8002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New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wordmark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toolkit 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Website updates for access to information</a:t>
            </a:r>
          </a:p>
        </p:txBody>
      </p:sp>
    </p:spTree>
    <p:extLst>
      <p:ext uri="{BB962C8B-B14F-4D97-AF65-F5344CB8AC3E}">
        <p14:creationId xmlns:p14="http://schemas.microsoft.com/office/powerpoint/2010/main" val="65379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82326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172ABD-D5FC-4D4F-9F7B-7FAB0AA676C3}"/>
              </a:ext>
            </a:extLst>
          </p:cNvPr>
          <p:cNvSpPr txBox="1"/>
          <p:nvPr/>
        </p:nvSpPr>
        <p:spPr>
          <a:xfrm>
            <a:off x="189468" y="401748"/>
            <a:ext cx="411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University Initiatives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63A029-8FE9-49E7-88E7-A2266DF7DE7B}"/>
              </a:ext>
            </a:extLst>
          </p:cNvPr>
          <p:cNvSpPr txBox="1"/>
          <p:nvPr/>
        </p:nvSpPr>
        <p:spPr>
          <a:xfrm>
            <a:off x="675103" y="1229239"/>
            <a:ext cx="41807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Future of Journals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D48C9B-024A-4FC6-A0B1-2EC809BEFFCE}"/>
              </a:ext>
            </a:extLst>
          </p:cNvPr>
          <p:cNvSpPr txBox="1"/>
          <p:nvPr/>
        </p:nvSpPr>
        <p:spPr>
          <a:xfrm>
            <a:off x="1147569" y="1674604"/>
            <a:ext cx="1013460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latin typeface="Calibri"/>
                <a:cs typeface="Calibri"/>
              </a:rPr>
              <a:t>Third of the five</a:t>
            </a:r>
            <a:r>
              <a:rPr lang="en-US">
                <a:latin typeface="Calibri"/>
                <a:cs typeface="Calibri"/>
              </a:rPr>
              <a:t>-year </a:t>
            </a:r>
            <a:r>
              <a:rPr lang="en-US" sz="1800" b="0" i="0" u="none" strike="noStrike" baseline="0">
                <a:latin typeface="Calibri"/>
                <a:cs typeface="Calibri"/>
              </a:rPr>
              <a:t>project to support sustainable scholarship by exploring and implementing alternative means of accessing scholarly information – from journal model to article model</a:t>
            </a:r>
            <a:endParaRPr lang="en-US">
              <a:latin typeface="Calibri" panose="020F0502020204030204" pitchFamily="34" charset="0"/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Elsevier cancellation effective this spring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950E44-C652-45D8-AF02-29EEA2740C63}"/>
              </a:ext>
            </a:extLst>
          </p:cNvPr>
          <p:cNvCxnSpPr>
            <a:cxnSpLocks/>
          </p:cNvCxnSpPr>
          <p:nvPr/>
        </p:nvCxnSpPr>
        <p:spPr>
          <a:xfrm>
            <a:off x="-8244" y="771080"/>
            <a:ext cx="36699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B19950-52C4-C1BB-38D2-26CD871D4047}"/>
              </a:ext>
            </a:extLst>
          </p:cNvPr>
          <p:cNvSpPr txBox="1"/>
          <p:nvPr/>
        </p:nvSpPr>
        <p:spPr>
          <a:xfrm>
            <a:off x="1153699" y="3999451"/>
            <a:ext cx="10134600" cy="1661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S</a:t>
            </a:r>
            <a:r>
              <a:rPr lang="en-US" sz="1800" b="0" i="0" u="none" strike="noStrike" baseline="0">
                <a:latin typeface="Calibri"/>
                <a:cs typeface="Calibri"/>
              </a:rPr>
              <a:t>ocialize the project and website updates</a:t>
            </a:r>
            <a:endParaRPr lang="en-US"/>
          </a:p>
          <a:p>
            <a:pPr marL="285750" indent="-285750" algn="l">
              <a:spcAft>
                <a:spcPts val="1200"/>
              </a:spcAft>
              <a:buFont typeface="Arial"/>
              <a:buChar char="•"/>
            </a:pPr>
            <a:r>
              <a:rPr lang="en-US">
                <a:latin typeface="Calibri"/>
                <a:cs typeface="Calibri"/>
              </a:rPr>
              <a:t>F</a:t>
            </a:r>
            <a:r>
              <a:rPr lang="en-US" sz="1800" b="0" i="0" u="none" strike="noStrike" baseline="0">
                <a:latin typeface="Calibri"/>
                <a:cs typeface="Calibri"/>
              </a:rPr>
              <a:t>ine tuning the access interface</a:t>
            </a:r>
          </a:p>
          <a:p>
            <a:pPr marL="285750" indent="-285750" algn="l">
              <a:spcAft>
                <a:spcPts val="1200"/>
              </a:spcAft>
              <a:buFont typeface="Arial"/>
              <a:buChar char="•"/>
            </a:pPr>
            <a:r>
              <a:rPr lang="en-US" sz="1800" b="0" i="0" u="none" strike="noStrike" baseline="0">
                <a:latin typeface="Calibri"/>
                <a:cs typeface="Calibri"/>
              </a:rPr>
              <a:t>Prepare for and implement the non-renewal of </a:t>
            </a:r>
            <a:r>
              <a:rPr lang="en-US">
                <a:latin typeface="Calibri"/>
                <a:cs typeface="Calibri"/>
              </a:rPr>
              <a:t>Taylor &amp; Francis &amp; Wiley Online </a:t>
            </a:r>
          </a:p>
          <a:p>
            <a:pPr marL="285750" indent="-285750" algn="l">
              <a:buFont typeface="Arial"/>
              <a:buChar char="•"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B0097-D085-F355-A0FC-F27339A40032}"/>
              </a:ext>
            </a:extLst>
          </p:cNvPr>
          <p:cNvSpPr txBox="1"/>
          <p:nvPr/>
        </p:nvSpPr>
        <p:spPr>
          <a:xfrm>
            <a:off x="675102" y="3557219"/>
            <a:ext cx="41807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Up Next</a:t>
            </a:r>
          </a:p>
        </p:txBody>
      </p:sp>
    </p:spTree>
    <p:extLst>
      <p:ext uri="{BB962C8B-B14F-4D97-AF65-F5344CB8AC3E}">
        <p14:creationId xmlns:p14="http://schemas.microsoft.com/office/powerpoint/2010/main" val="92537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82326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740D25-71DB-4AD5-AABB-ACD8AF195BA8}"/>
              </a:ext>
            </a:extLst>
          </p:cNvPr>
          <p:cNvSpPr txBox="1"/>
          <p:nvPr/>
        </p:nvSpPr>
        <p:spPr>
          <a:xfrm>
            <a:off x="189468" y="401748"/>
            <a:ext cx="4118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Strategic Initiatives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40183F-192F-440F-A767-2B936609D9DC}"/>
              </a:ext>
            </a:extLst>
          </p:cNvPr>
          <p:cNvCxnSpPr>
            <a:cxnSpLocks/>
          </p:cNvCxnSpPr>
          <p:nvPr/>
        </p:nvCxnSpPr>
        <p:spPr>
          <a:xfrm>
            <a:off x="-8244" y="771080"/>
            <a:ext cx="366996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9F4DB85-00FB-4C6D-9812-E43B00D868A5}"/>
              </a:ext>
            </a:extLst>
          </p:cNvPr>
          <p:cNvSpPr txBox="1"/>
          <p:nvPr/>
        </p:nvSpPr>
        <p:spPr>
          <a:xfrm>
            <a:off x="619113" y="1137115"/>
            <a:ext cx="928999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1800" i="0" u="none" strike="noStrike" baseline="0">
                <a:latin typeface="Calibri"/>
                <a:cs typeface="Calibri"/>
              </a:rPr>
              <a:t>Student Employee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Evaluating</a:t>
            </a:r>
            <a:r>
              <a:rPr lang="en-US" sz="1800" i="0" u="none" strike="noStrike" baseline="0">
                <a:latin typeface="Calibri"/>
                <a:cs typeface="Calibri"/>
              </a:rPr>
              <a:t> and supporting Library student employees through the lens of UConn’s </a:t>
            </a:r>
            <a:br>
              <a:rPr lang="en-US">
                <a:latin typeface="Calibri"/>
                <a:cs typeface="Calibri"/>
              </a:rPr>
            </a:br>
            <a:r>
              <a:rPr lang="en-US" sz="1800" i="0" u="none" strike="noStrike" baseline="0">
                <a:latin typeface="Calibri"/>
                <a:cs typeface="Calibri"/>
              </a:rPr>
              <a:t>Life Transformative Education Initiative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Recognizing</a:t>
            </a:r>
            <a:r>
              <a:rPr lang="en-US" sz="1800" i="0" u="none" strike="noStrike" baseline="0">
                <a:latin typeface="Calibri"/>
                <a:cs typeface="Calibri"/>
              </a:rPr>
              <a:t> students during</a:t>
            </a:r>
            <a:r>
              <a:rPr lang="en-US">
                <a:latin typeface="Calibri"/>
                <a:cs typeface="Calibri"/>
              </a:rPr>
              <a:t> </a:t>
            </a:r>
            <a:r>
              <a:rPr lang="en-US" sz="1800" i="0" u="none" strike="noStrike" baseline="0">
                <a:latin typeface="Calibri"/>
                <a:cs typeface="Calibri"/>
              </a:rPr>
              <a:t>Student Employee Appreciation Week</a:t>
            </a:r>
            <a:endParaRPr lang="en-US" sz="1800" i="0" u="none" strike="noStrike" baseline="0">
              <a:latin typeface="Calibri"/>
              <a:ea typeface="Calibri"/>
              <a:cs typeface="Calibri"/>
            </a:endParaRPr>
          </a:p>
          <a:p>
            <a:pPr algn="l"/>
            <a:endParaRPr lang="en-US" sz="1800" b="0" i="0" u="none" strike="noStrike" baseline="0">
              <a:latin typeface="Calibri" panose="020F0502020204030204" pitchFamily="34" charset="0"/>
              <a:cs typeface="Calibri"/>
            </a:endParaRPr>
          </a:p>
          <a:p>
            <a:pPr algn="l"/>
            <a:r>
              <a:rPr lang="en-US" sz="1800" i="0" u="none" strike="noStrike" baseline="0">
                <a:latin typeface="Calibri"/>
                <a:cs typeface="Calibri"/>
              </a:rPr>
              <a:t>Expanding Our Collections</a:t>
            </a:r>
            <a:endParaRPr lang="en-US" sz="1800" i="0" u="none" strike="noStrike" baseline="0">
              <a:latin typeface="Calibri"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Small Connecticut businesses archival collection</a:t>
            </a:r>
            <a:endParaRPr lang="en-US">
              <a:latin typeface="Calibri"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>
                <a:latin typeface="Calibri"/>
                <a:cs typeface="Calibri"/>
              </a:rPr>
              <a:t>Building a Zine Collection</a:t>
            </a:r>
            <a:endParaRPr lang="en-US">
              <a:latin typeface="Calibri"/>
              <a:cs typeface="Calibri"/>
            </a:endParaRPr>
          </a:p>
          <a:p>
            <a:pPr lvl="1" algn="l"/>
            <a:endParaRPr lang="en-US" sz="1800" b="0" i="0" u="none" strike="noStrike" baseline="0">
              <a:latin typeface="Calibri" panose="020F0502020204030204" pitchFamily="34" charset="0"/>
              <a:cs typeface="Calibri"/>
            </a:endParaRPr>
          </a:p>
          <a:p>
            <a:pPr algn="l"/>
            <a:r>
              <a:rPr lang="en-US" sz="1800" i="0" u="none" strike="noStrike" baseline="0">
                <a:latin typeface="Calibri"/>
                <a:cs typeface="Calibri"/>
              </a:rPr>
              <a:t>Internal Improvements</a:t>
            </a:r>
            <a:endParaRPr lang="en-US" sz="1800" i="0" u="none" strike="noStrike" baseline="0">
              <a:latin typeface="Calibri"/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latin typeface="Calibri"/>
                <a:cs typeface="Calibri"/>
              </a:rPr>
              <a:t>Building a culture of communication</a:t>
            </a:r>
            <a:r>
              <a:rPr lang="en-US">
                <a:latin typeface="Calibri"/>
                <a:cs typeface="Calibri"/>
              </a:rPr>
              <a:t> </a:t>
            </a:r>
            <a:endParaRPr lang="en-US" sz="1800" b="0" i="0" u="none" strike="noStrike" baseline="0"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>
                <a:latin typeface="Calibri"/>
                <a:cs typeface="Calibri"/>
              </a:rPr>
              <a:t>C</a:t>
            </a:r>
            <a:r>
              <a:rPr lang="en-US" sz="1800" b="0" i="0" u="none" strike="noStrike" baseline="0">
                <a:latin typeface="Calibri"/>
                <a:cs typeface="Calibri"/>
              </a:rPr>
              <a:t>larify evolution of </a:t>
            </a:r>
            <a:r>
              <a:rPr lang="en-US">
                <a:latin typeface="Calibri"/>
                <a:cs typeface="Calibri"/>
              </a:rPr>
              <a:t>non-W</a:t>
            </a:r>
            <a:r>
              <a:rPr lang="en-US" sz="1800" b="0" i="0" u="none" strike="noStrike" baseline="0">
                <a:latin typeface="Calibri"/>
                <a:cs typeface="Calibri"/>
              </a:rPr>
              <a:t> undergraduate classes and impact on library usage</a:t>
            </a:r>
            <a:endParaRPr lang="en-US" sz="1800" b="0" i="0" u="none" strike="noStrike" baseline="0">
              <a:latin typeface="Calibri"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>
                <a:latin typeface="Calibri"/>
                <a:cs typeface="Calibri"/>
              </a:rPr>
              <a:t>Long-term changes to library functions and services resulting from the pandemic</a:t>
            </a:r>
            <a:endParaRPr lang="en-US" sz="1800" b="0" i="0" u="none" strike="noStrike" baseline="0">
              <a:latin typeface="Calibri"/>
              <a:ea typeface="Calibri"/>
              <a:cs typeface="Calibri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i="0" u="none" strike="noStrike" baseline="0">
                <a:latin typeface="Calibri"/>
                <a:cs typeface="Calibri"/>
              </a:rPr>
              <a:t>UConn Library Action Committee for Inclusion (ULACI)</a:t>
            </a:r>
          </a:p>
        </p:txBody>
      </p:sp>
      <p:pic>
        <p:nvPicPr>
          <p:cNvPr id="8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FED1E40-723B-352B-083E-C411DAD19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337" y="2721222"/>
            <a:ext cx="3978491" cy="12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944409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0494D5-AE08-43BC-8C4C-1E16A0924A8C}"/>
              </a:ext>
            </a:extLst>
          </p:cNvPr>
          <p:cNvSpPr txBox="1"/>
          <p:nvPr/>
        </p:nvSpPr>
        <p:spPr>
          <a:xfrm>
            <a:off x="763875" y="1421476"/>
            <a:ext cx="6967377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The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  <a:hlinkClick r:id="rId4"/>
              </a:rPr>
              <a:t>Connecticut Digital Archive (CTDA)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collections surpassed 3 million objects from more than 80 institutions in Connecticut with more than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million visitors in FY ’21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Received a Connecticut Humanities Partnership Grant of $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173,711 for </a:t>
            </a:r>
            <a:r>
              <a:rPr lang="en-US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My Town, My Story</a:t>
            </a:r>
            <a:r>
              <a:rPr lang="en-US" b="1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outreach focused on building </a:t>
            </a:r>
            <a:r>
              <a:rPr lang="en-US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digital collections at the local level across Connecticut, connecting to people who don’t typically interact with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r>
              <a:rPr lang="en-US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organizations but have a story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 to</a:t>
            </a:r>
            <a:r>
              <a:rPr lang="en-US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tell</a:t>
            </a:r>
            <a:endParaRPr lang="en-US" i="0" u="none" strike="noStrike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370AE-FE79-4DAE-9A73-DAE5877E627A}"/>
              </a:ext>
            </a:extLst>
          </p:cNvPr>
          <p:cNvSpPr txBox="1"/>
          <p:nvPr/>
        </p:nvSpPr>
        <p:spPr>
          <a:xfrm>
            <a:off x="189468" y="401748"/>
            <a:ext cx="6603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Highlights of Impact Across CT and Beyond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DB6471-2142-49BF-871E-09E26DB0D5A6}"/>
              </a:ext>
            </a:extLst>
          </p:cNvPr>
          <p:cNvCxnSpPr>
            <a:cxnSpLocks/>
          </p:cNvCxnSpPr>
          <p:nvPr/>
        </p:nvCxnSpPr>
        <p:spPr>
          <a:xfrm flipV="1">
            <a:off x="-3391" y="761373"/>
            <a:ext cx="5509441" cy="97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9" descr="Schematic&#10;&#10;Description automatically generated">
            <a:extLst>
              <a:ext uri="{FF2B5EF4-FFF2-40B4-BE49-F238E27FC236}">
                <a16:creationId xmlns:a16="http://schemas.microsoft.com/office/drawing/2014/main" id="{83FD61CF-516E-F0C4-F3C2-0E1719629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891" y="2058323"/>
            <a:ext cx="2743200" cy="176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882326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 descr="A close up of a logo&#10;&#10;Description generated with very high confiden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323CAF5-5055-4B61-9760-984627ACB279}"/>
              </a:ext>
            </a:extLst>
          </p:cNvPr>
          <p:cNvSpPr txBox="1"/>
          <p:nvPr/>
        </p:nvSpPr>
        <p:spPr>
          <a:xfrm>
            <a:off x="189468" y="401748"/>
            <a:ext cx="6603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Staffing Challenges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BFFCC0-0656-4247-8AC0-955B26BD1218}"/>
              </a:ext>
            </a:extLst>
          </p:cNvPr>
          <p:cNvCxnSpPr>
            <a:cxnSpLocks/>
          </p:cNvCxnSpPr>
          <p:nvPr/>
        </p:nvCxnSpPr>
        <p:spPr>
          <a:xfrm flipV="1">
            <a:off x="-3391" y="761373"/>
            <a:ext cx="5509441" cy="97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FC49B8-270F-6E14-E39A-2899E1A1B881}"/>
              </a:ext>
            </a:extLst>
          </p:cNvPr>
          <p:cNvSpPr txBox="1"/>
          <p:nvPr/>
        </p:nvSpPr>
        <p:spPr>
          <a:xfrm>
            <a:off x="946332" y="1547582"/>
            <a:ext cx="2991181" cy="347787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ea typeface="Calibri"/>
                <a:cs typeface="Calibri"/>
              </a:rPr>
              <a:t>At the start of 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2200" dirty="0">
                <a:ea typeface="Calibri"/>
                <a:cs typeface="Calibri"/>
              </a:rPr>
              <a:t>Fiscal Year 2024, 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2200" dirty="0">
                <a:ea typeface="Calibri"/>
                <a:cs typeface="Calibri"/>
              </a:rPr>
              <a:t>nearly 60% of staff 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2200" dirty="0">
                <a:ea typeface="Calibri"/>
                <a:cs typeface="Calibri"/>
              </a:rPr>
              <a:t>will have been at the UConn Library </a:t>
            </a:r>
            <a:endParaRPr lang="en-US">
              <a:ea typeface="Calibri"/>
              <a:cs typeface="Calibri"/>
            </a:endParaRPr>
          </a:p>
          <a:p>
            <a:pPr algn="ctr"/>
            <a:r>
              <a:rPr lang="en-US" sz="2200" dirty="0">
                <a:ea typeface="Calibri"/>
                <a:cs typeface="Calibri"/>
              </a:rPr>
              <a:t>for 5 years or less</a:t>
            </a:r>
            <a:endParaRPr lang="en-US">
              <a:ea typeface="Calibri"/>
              <a:cs typeface="Calibri"/>
            </a:endParaRPr>
          </a:p>
          <a:p>
            <a:pPr algn="ctr"/>
            <a:endParaRPr lang="en-US" sz="2200" dirty="0">
              <a:ea typeface="Calibri"/>
              <a:cs typeface="Calibri"/>
            </a:endParaRPr>
          </a:p>
          <a:p>
            <a:pPr algn="ctr"/>
            <a:r>
              <a:rPr lang="en-US" sz="2200" dirty="0">
                <a:ea typeface="Calibri"/>
                <a:cs typeface="Calibri"/>
              </a:rPr>
              <a:t>Currently have approximately 20 vacancies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AD996-7AE2-A82B-898A-24A63B1484DE}"/>
              </a:ext>
            </a:extLst>
          </p:cNvPr>
          <p:cNvSpPr txBox="1"/>
          <p:nvPr/>
        </p:nvSpPr>
        <p:spPr>
          <a:xfrm>
            <a:off x="5230090" y="5143500"/>
            <a:ext cx="634711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>
                <a:ea typeface="Calibri"/>
                <a:cs typeface="Calibri"/>
              </a:rPr>
              <a:t>Numbers do not include special payroll 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888C75A-13B3-5630-B67C-2468156EAC4C}"/>
              </a:ext>
              <a:ext uri="{147F2762-F138-4A5C-976F-8EAC2B608ADB}">
                <a16:predDERef xmlns:a16="http://schemas.microsoft.com/office/drawing/2014/main" pred="{F6501A90-D08A-4D80-D427-2269F0B5C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762559"/>
              </p:ext>
            </p:extLst>
          </p:nvPr>
        </p:nvGraphicFramePr>
        <p:xfrm>
          <a:off x="4943866" y="1311971"/>
          <a:ext cx="6502313" cy="3943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976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F0E66-C752-4CBF-9681-3C7CBDFC1BDD}"/>
              </a:ext>
            </a:extLst>
          </p:cNvPr>
          <p:cNvSpPr txBox="1"/>
          <p:nvPr/>
        </p:nvSpPr>
        <p:spPr>
          <a:xfrm>
            <a:off x="205943" y="401748"/>
            <a:ext cx="610835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cap="small">
                <a:solidFill>
                  <a:srgbClr val="000E2F"/>
                </a:solidFill>
              </a:rPr>
              <a:t>2022-2023 Goals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76D38-A5C5-4EE3-BA36-603E9A95B342}"/>
              </a:ext>
            </a:extLst>
          </p:cNvPr>
          <p:cNvCxnSpPr>
            <a:cxnSpLocks/>
          </p:cNvCxnSpPr>
          <p:nvPr/>
        </p:nvCxnSpPr>
        <p:spPr>
          <a:xfrm>
            <a:off x="8231" y="771080"/>
            <a:ext cx="50333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B5BB54-FEFF-D67B-3F6E-8873B339261C}"/>
              </a:ext>
            </a:extLst>
          </p:cNvPr>
          <p:cNvSpPr txBox="1"/>
          <p:nvPr/>
        </p:nvSpPr>
        <p:spPr>
          <a:xfrm>
            <a:off x="876742" y="1402178"/>
            <a:ext cx="9567615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sz="1800" b="1" i="0" u="none" strike="noStrike" baseline="0">
                <a:latin typeface="Calibri"/>
                <a:cs typeface="Calibri"/>
              </a:rPr>
              <a:t>Goal 1: Continued Strategic Hiring</a:t>
            </a:r>
          </a:p>
          <a:p>
            <a:pPr lvl="1" algn="l"/>
            <a:r>
              <a:rPr lang="en-US" sz="1800" b="0" i="0" u="none" strike="noStrike" baseline="0">
                <a:latin typeface="Calibri"/>
                <a:cs typeface="Calibri"/>
              </a:rPr>
              <a:t>Focus on using open positions to create a more diverse and highly skilled workforce that helps meet our mission to be the </a:t>
            </a:r>
            <a:r>
              <a:rPr lang="en-US" sz="1800" b="1" i="0" u="none" strike="noStrike" baseline="0">
                <a:latin typeface="Calibri"/>
                <a:cs typeface="Calibri"/>
              </a:rPr>
              <a:t>Right Library for </a:t>
            </a:r>
            <a:r>
              <a:rPr lang="en-US" b="1">
                <a:latin typeface="Calibri"/>
                <a:cs typeface="Calibri"/>
              </a:rPr>
              <a:t>UConn</a:t>
            </a:r>
            <a:endParaRPr lang="en-US">
              <a:latin typeface="Calibri"/>
              <a:ea typeface="Calibri"/>
              <a:cs typeface="Calibri"/>
            </a:endParaRPr>
          </a:p>
          <a:p>
            <a:pPr algn="l"/>
            <a:endParaRPr lang="en-US" sz="1800" b="0" i="0" u="none" strike="noStrike" baseline="0">
              <a:latin typeface="Calibri" panose="020F0502020204030204" pitchFamily="34" charset="0"/>
              <a:cs typeface="Calibri"/>
            </a:endParaRPr>
          </a:p>
          <a:p>
            <a:pPr algn="l"/>
            <a:endParaRPr lang="en-US" sz="1800" b="1" i="0" u="none" strike="noStrike" baseline="0">
              <a:latin typeface="Calibri"/>
              <a:cs typeface="Calibri"/>
            </a:endParaRPr>
          </a:p>
          <a:p>
            <a:pPr algn="l"/>
            <a:r>
              <a:rPr lang="en-US" sz="1800" b="1" i="0" u="none" strike="noStrike" baseline="0">
                <a:latin typeface="Calibri"/>
                <a:cs typeface="Calibri"/>
              </a:rPr>
              <a:t>Goal 2: Integrating the UConn Library’s Strategic Framework</a:t>
            </a:r>
            <a:endParaRPr lang="en-US" sz="1800" b="1" i="0" u="none" strike="noStrike" baseline="0">
              <a:latin typeface="Calibri"/>
              <a:ea typeface="Calibri"/>
              <a:cs typeface="Calibri"/>
            </a:endParaRPr>
          </a:p>
          <a:p>
            <a:pPr lvl="1" algn="l"/>
            <a:r>
              <a:rPr lang="en-US" sz="1800" b="0" i="0" u="none" strike="noStrike" baseline="0">
                <a:latin typeface="Calibri"/>
                <a:cs typeface="Calibri"/>
              </a:rPr>
              <a:t>Engage and advance the Strategic Framework in our daily work</a:t>
            </a:r>
            <a:endParaRPr lang="en-US" sz="1800" b="0" i="0" u="none" strike="noStrike" baseline="0">
              <a:latin typeface="Calibri"/>
              <a:ea typeface="Calibri"/>
              <a:cs typeface="Calibri"/>
            </a:endParaRPr>
          </a:p>
          <a:p>
            <a:pPr algn="l"/>
            <a:endParaRPr lang="en-US" sz="1800" b="1" i="0" u="none" strike="noStrike" baseline="0">
              <a:latin typeface="Calibri"/>
              <a:cs typeface="Calibri"/>
            </a:endParaRPr>
          </a:p>
          <a:p>
            <a:pPr algn="l"/>
            <a:endParaRPr lang="en-US" sz="1800" b="1" i="0" u="none" strike="noStrike" baseline="0">
              <a:latin typeface="Calibri"/>
              <a:cs typeface="Calibri"/>
            </a:endParaRPr>
          </a:p>
          <a:p>
            <a:pPr algn="l"/>
            <a:r>
              <a:rPr lang="en-US" sz="1800" b="1" i="0" u="none" strike="noStrike" baseline="0">
                <a:latin typeface="Calibri"/>
                <a:cs typeface="Calibri"/>
              </a:rPr>
              <a:t>Goal 3: Strengthen our commitment to ourselves as we continue to be the Right Library for UConn</a:t>
            </a:r>
            <a:endParaRPr lang="en-US" sz="1800" b="1" i="0" u="none" strike="noStrike" baseline="0">
              <a:latin typeface="Calibri"/>
              <a:ea typeface="Calibri"/>
              <a:cs typeface="Calibri"/>
            </a:endParaRPr>
          </a:p>
          <a:p>
            <a:pPr lvl="1" algn="l"/>
            <a:r>
              <a:rPr lang="en-US" sz="1800" b="0" i="0" u="none" strike="noStrike" baseline="0">
                <a:latin typeface="Calibri"/>
                <a:cs typeface="Calibri"/>
              </a:rPr>
              <a:t>Be proactive and responsive in meeting the university’s needs, through experimentation and continuous improvement by engaging with and assessing ourselves and our community</a:t>
            </a:r>
          </a:p>
          <a:p>
            <a:pPr lvl="1" algn="l"/>
            <a:endParaRPr lang="en-US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016F6C-64A3-381C-7D41-19E62EFDB085}"/>
              </a:ext>
            </a:extLst>
          </p:cNvPr>
          <p:cNvGrpSpPr/>
          <p:nvPr/>
        </p:nvGrpSpPr>
        <p:grpSpPr>
          <a:xfrm>
            <a:off x="0" y="5944409"/>
            <a:ext cx="12192000" cy="913591"/>
            <a:chOff x="0" y="5882326"/>
            <a:chExt cx="12192000" cy="9135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1054A4-2B18-BF2B-D364-D8776934ADB9}"/>
                </a:ext>
              </a:extLst>
            </p:cNvPr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856E65-23D2-4F13-058E-091F6825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8BEC30-D9C9-4ABD-F6A4-44F55E5DB715}"/>
                </a:ext>
              </a:extLst>
            </p:cNvPr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65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5944409"/>
            <a:ext cx="12192000" cy="913591"/>
            <a:chOff x="0" y="5882326"/>
            <a:chExt cx="12192000" cy="913591"/>
          </a:xfrm>
        </p:grpSpPr>
        <p:sp>
          <p:nvSpPr>
            <p:cNvPr id="3" name="Rectangle 2"/>
            <p:cNvSpPr/>
            <p:nvPr/>
          </p:nvSpPr>
          <p:spPr>
            <a:xfrm>
              <a:off x="0" y="5891753"/>
              <a:ext cx="12192000" cy="904164"/>
            </a:xfrm>
            <a:prstGeom prst="rect">
              <a:avLst/>
            </a:prstGeom>
            <a:solidFill>
              <a:srgbClr val="000E2F"/>
            </a:solidFill>
            <a:ln>
              <a:noFill/>
            </a:ln>
            <a:effectLst>
              <a:outerShdw blurRad="50800" dist="76200" dir="5400000" algn="ctr" rotWithShape="0">
                <a:srgbClr val="000E2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6902" y="6148466"/>
              <a:ext cx="1575947" cy="519542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0" y="5882326"/>
              <a:ext cx="12192000" cy="0"/>
            </a:xfrm>
            <a:prstGeom prst="line">
              <a:avLst/>
            </a:prstGeom>
            <a:ln w="25400">
              <a:solidFill>
                <a:srgbClr val="E4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0494D5-AE08-43BC-8C4C-1E16A0924A8C}"/>
              </a:ext>
            </a:extLst>
          </p:cNvPr>
          <p:cNvSpPr txBox="1"/>
          <p:nvPr/>
        </p:nvSpPr>
        <p:spPr>
          <a:xfrm>
            <a:off x="690118" y="1553521"/>
            <a:ext cx="7886349" cy="42165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Calibri"/>
                <a:cs typeface="Calibri"/>
              </a:rPr>
              <a:t>Sent to all students, faculty, and staff</a:t>
            </a:r>
            <a:endParaRPr lang="en-US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Calibri"/>
                <a:cs typeface="Calibri"/>
              </a:rPr>
              <a:t>M</a:t>
            </a:r>
            <a:r>
              <a:rPr lang="en-US" b="0" i="0" dirty="0">
                <a:solidFill>
                  <a:srgbClr val="1D1C1D"/>
                </a:solidFill>
                <a:effectLst/>
                <a:latin typeface="Calibri"/>
                <a:cs typeface="Calibri"/>
              </a:rPr>
              <a:t>easures “library service” across three main areas: space, resources/access, and customer service</a:t>
            </a:r>
            <a:endParaRPr lang="en-US" dirty="0">
              <a:cs typeface="Calibri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Calibri"/>
                <a:cs typeface="Calibri"/>
              </a:rPr>
              <a:t>Provides a gap analysis between desired service, what they can live with, and where we are now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Calibri"/>
                <a:cs typeface="Calibri"/>
              </a:rPr>
              <a:t>P</a:t>
            </a:r>
            <a:r>
              <a:rPr lang="en-US" b="0" i="0" dirty="0">
                <a:solidFill>
                  <a:srgbClr val="1D1C1D"/>
                </a:solidFill>
                <a:effectLst/>
                <a:latin typeface="Calibri"/>
                <a:cs typeface="Calibri"/>
              </a:rPr>
              <a:t>rimary survey weakness: it’s long and a bit cumbersome to take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D1C1D"/>
                </a:solidFill>
                <a:effectLst/>
                <a:latin typeface="Calibri"/>
                <a:cs typeface="Calibri"/>
              </a:rPr>
              <a:t>Primary survey strengths: rich data that reaches across services and </a:t>
            </a:r>
            <a:r>
              <a:rPr lang="en-US" dirty="0">
                <a:solidFill>
                  <a:srgbClr val="1D1C1D"/>
                </a:solidFill>
                <a:latin typeface="Calibri"/>
                <a:cs typeface="Calibri"/>
              </a:rPr>
              <a:t>is </a:t>
            </a:r>
            <a:r>
              <a:rPr lang="en-US" b="0" i="0" dirty="0">
                <a:solidFill>
                  <a:srgbClr val="1D1C1D"/>
                </a:solidFill>
                <a:effectLst/>
                <a:latin typeface="Calibri"/>
                <a:cs typeface="Calibri"/>
              </a:rPr>
              <a:t>longitudinal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D1C1D"/>
                </a:solidFill>
                <a:latin typeface="Calibri"/>
                <a:cs typeface="Calibri"/>
              </a:rPr>
              <a:t>Soft ending through December 9, may run longer if necessary</a:t>
            </a: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>
              <a:solidFill>
                <a:srgbClr val="1D1C1D"/>
              </a:solidFill>
              <a:latin typeface="Slack-Lato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370AE-FE79-4DAE-9A73-DAE5877E627A}"/>
              </a:ext>
            </a:extLst>
          </p:cNvPr>
          <p:cNvSpPr txBox="1"/>
          <p:nvPr/>
        </p:nvSpPr>
        <p:spPr>
          <a:xfrm>
            <a:off x="189468" y="401748"/>
            <a:ext cx="82581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cap="small" err="1">
                <a:solidFill>
                  <a:srgbClr val="000E2F"/>
                </a:solidFill>
              </a:rPr>
              <a:t>LibQUAL</a:t>
            </a:r>
            <a:r>
              <a:rPr lang="en-US" sz="2000" b="1" cap="small">
                <a:solidFill>
                  <a:srgbClr val="000E2F"/>
                </a:solidFill>
              </a:rPr>
              <a:t>+ Survey through Association of Research Libraries (ARL)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DB6471-2142-49BF-871E-09E26DB0D5A6}"/>
              </a:ext>
            </a:extLst>
          </p:cNvPr>
          <p:cNvCxnSpPr>
            <a:cxnSpLocks/>
          </p:cNvCxnSpPr>
          <p:nvPr/>
        </p:nvCxnSpPr>
        <p:spPr>
          <a:xfrm>
            <a:off x="-3391" y="771080"/>
            <a:ext cx="7723799" cy="2285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C7128910-0F40-9014-0F67-34D3823062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7000" r="7332" b="50000"/>
          <a:stretch/>
        </p:blipFill>
        <p:spPr>
          <a:xfrm>
            <a:off x="8993124" y="1508759"/>
            <a:ext cx="2146445" cy="1750767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172A5FF2-B701-3538-9F5F-D100261F2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86" y="3268953"/>
            <a:ext cx="1852313" cy="18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0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onn Library PPT Template" id="{F1FB05DE-3B6E-4C7E-94E9-21B96EEE2297}" vid="{B63F5470-527A-4023-BB2F-A44C9934B8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37BB489457F4393A4EA416734BBCF" ma:contentTypeVersion="14" ma:contentTypeDescription="Create a new document." ma:contentTypeScope="" ma:versionID="ece78e3a227f54a3f2585d53b3b46e9c">
  <xsd:schema xmlns:xsd="http://www.w3.org/2001/XMLSchema" xmlns:xs="http://www.w3.org/2001/XMLSchema" xmlns:p="http://schemas.microsoft.com/office/2006/metadata/properties" xmlns:ns2="3700e172-3e06-4130-b500-597b03a56b10" xmlns:ns3="72269218-f953-4fae-9dac-134d2d9f8896" targetNamespace="http://schemas.microsoft.com/office/2006/metadata/properties" ma:root="true" ma:fieldsID="2d95976131cdfa53d32afed5fcb7b400" ns2:_="" ns3:_="">
    <xsd:import namespace="3700e172-3e06-4130-b500-597b03a56b10"/>
    <xsd:import namespace="72269218-f953-4fae-9dac-134d2d9f88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0e172-3e06-4130-b500-597b03a56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69218-f953-4fae-9dac-134d2d9f88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346c1ed-d393-4953-86e7-595f1dd3c366}" ma:internalName="TaxCatchAll" ma:showField="CatchAllData" ma:web="72269218-f953-4fae-9dac-134d2d9f88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00e172-3e06-4130-b500-597b03a56b10">
      <Terms xmlns="http://schemas.microsoft.com/office/infopath/2007/PartnerControls"/>
    </lcf76f155ced4ddcb4097134ff3c332f>
    <TaxCatchAll xmlns="72269218-f953-4fae-9dac-134d2d9f8896" xsi:nil="true"/>
  </documentManagement>
</p:properties>
</file>

<file path=customXml/itemProps1.xml><?xml version="1.0" encoding="utf-8"?>
<ds:datastoreItem xmlns:ds="http://schemas.openxmlformats.org/officeDocument/2006/customXml" ds:itemID="{150D1AF5-45CC-4F32-A554-21B02E777C03}"/>
</file>

<file path=customXml/itemProps2.xml><?xml version="1.0" encoding="utf-8"?>
<ds:datastoreItem xmlns:ds="http://schemas.openxmlformats.org/officeDocument/2006/customXml" ds:itemID="{2F9E870B-CB35-4A18-B1AB-4D0E3B12D6CD}"/>
</file>

<file path=customXml/itemProps3.xml><?xml version="1.0" encoding="utf-8"?>
<ds:datastoreItem xmlns:ds="http://schemas.openxmlformats.org/officeDocument/2006/customXml" ds:itemID="{9CA7C6BC-C817-423D-95F6-DBD34094A37D}"/>
</file>

<file path=docProps/app.xml><?xml version="1.0" encoding="utf-8"?>
<Properties xmlns="http://schemas.openxmlformats.org/officeDocument/2006/extended-properties" xmlns:vt="http://schemas.openxmlformats.org/officeDocument/2006/docPropsVTypes">
  <Template>UConn_Library_PPT_Template</Template>
  <TotalTime>0</TotalTime>
  <Words>600</Words>
  <Application>Microsoft Office PowerPoint</Application>
  <PresentationFormat>Widescreen</PresentationFormat>
  <Paragraphs>85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Slack-Lato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Jean</dc:creator>
  <cp:lastModifiedBy>Galli, Cheryl</cp:lastModifiedBy>
  <cp:revision>66</cp:revision>
  <cp:lastPrinted>2016-06-08T16:34:29Z</cp:lastPrinted>
  <dcterms:created xsi:type="dcterms:W3CDTF">2021-08-11T12:30:24Z</dcterms:created>
  <dcterms:modified xsi:type="dcterms:W3CDTF">2022-12-05T14:52:04Z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0x01010052E37BB489457F4393A4EA416734BBCF</vt:lpwstr>
  </property>
  <property fmtid="{D5CDD505-2E9C-101B-9397-08002B2CF9AE}" pid="3" name="Order">
    <vt:r8>36371200</vt:r8>
  </property>
</Properties>
</file>