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9" r:id="rId5"/>
    <p:sldMasterId id="2147493467" r:id="rId6"/>
  </p:sldMasterIdLst>
  <p:notesMasterIdLst>
    <p:notesMasterId r:id="rId20"/>
  </p:notesMasterIdLst>
  <p:handoutMasterIdLst>
    <p:handoutMasterId r:id="rId21"/>
  </p:handoutMasterIdLst>
  <p:sldIdLst>
    <p:sldId id="259" r:id="rId7"/>
    <p:sldId id="286" r:id="rId8"/>
    <p:sldId id="285" r:id="rId9"/>
    <p:sldId id="294" r:id="rId10"/>
    <p:sldId id="289" r:id="rId11"/>
    <p:sldId id="279" r:id="rId12"/>
    <p:sldId id="288" r:id="rId13"/>
    <p:sldId id="287" r:id="rId14"/>
    <p:sldId id="280" r:id="rId15"/>
    <p:sldId id="295" r:id="rId16"/>
    <p:sldId id="281" r:id="rId17"/>
    <p:sldId id="291" r:id="rId18"/>
    <p:sldId id="293" r:id="rId1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59B7D49-9A43-28EA-F26B-BE62EA021937}" name="Cassan, Alexis" initials="CA" userId="S::alexis.cassan@uconn.edu::a18a1fea-ae1c-4d43-82ea-2c0b792b357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91"/>
    <a:srgbClr val="FAB882"/>
    <a:srgbClr val="100E2F"/>
    <a:srgbClr val="0F1938"/>
    <a:srgbClr val="002868"/>
    <a:srgbClr val="100E4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7A71F4-DC1C-4D32-AEDB-5F94C624F458}" v="133" dt="2023-03-31T01:12:14.3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389"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conn-my.sharepoint.com/personal/kate_clark_uconn_edu/Documents/PDrive/Provost%20Office%20Ad%20Hoc/Annual%20Outcomes/Regional%20Slides%20Jan%202023/Regional%20Data%20Jan%20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uconn-my.sharepoint.com/personal/kate_clark_uconn_edu/Documents/PDrive/Provost%20Office%20Ad%20Hoc/Annual%20Outcomes/Regional%20Slides%20Jan%202023/Regional%20Data%20Jan%2020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uconn-my.sharepoint.com/personal/kate_clark_uconn_edu/Documents/PDrive/Provost%20Office%20Ad%20Hoc/Annual%20Outcomes/Regional%20Slides%20Jan%202023/Regional%20Data%20Jan%2020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uconn-my.sharepoint.com/personal/kate_clark_uconn_edu/Documents/PDrive/Provost%20Office%20Ad%20Hoc/Annual%20Outcomes/Regional%20Slides%20Jan%202023/Regional%20Data%20Jan%20202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Undergraduate</c:v>
                </c:pt>
              </c:strCache>
            </c:strRef>
          </c:tx>
          <c:spPr>
            <a:solidFill>
              <a:schemeClr val="accent2">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Sheet1!$B$2:$B$9</c:f>
              <c:numCache>
                <c:formatCode>#,##0</c:formatCode>
                <c:ptCount val="8"/>
                <c:pt idx="0">
                  <c:v>687</c:v>
                </c:pt>
                <c:pt idx="1">
                  <c:v>669</c:v>
                </c:pt>
                <c:pt idx="2">
                  <c:v>619</c:v>
                </c:pt>
                <c:pt idx="3">
                  <c:v>582</c:v>
                </c:pt>
                <c:pt idx="4">
                  <c:v>526</c:v>
                </c:pt>
                <c:pt idx="5">
                  <c:v>545</c:v>
                </c:pt>
                <c:pt idx="6">
                  <c:v>506</c:v>
                </c:pt>
                <c:pt idx="7" formatCode="General">
                  <c:v>480</c:v>
                </c:pt>
              </c:numCache>
            </c:numRef>
          </c:val>
          <c:extLst>
            <c:ext xmlns:c16="http://schemas.microsoft.com/office/drawing/2014/chart" uri="{C3380CC4-5D6E-409C-BE32-E72D297353CC}">
              <c16:uniqueId val="{00000000-A515-4A7D-BF68-9A3CE9CAAC06}"/>
            </c:ext>
          </c:extLst>
        </c:ser>
        <c:ser>
          <c:idx val="1"/>
          <c:order val="1"/>
          <c:tx>
            <c:strRef>
              <c:f>Sheet1!$C$1</c:f>
              <c:strCache>
                <c:ptCount val="1"/>
                <c:pt idx="0">
                  <c:v>Graduate/Non-Degree</c:v>
                </c:pt>
              </c:strCache>
            </c:strRef>
          </c:tx>
          <c:spPr>
            <a:solidFill>
              <a:schemeClr val="accent4">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Sheet1!$C$2:$C$9</c:f>
              <c:numCache>
                <c:formatCode>General</c:formatCode>
                <c:ptCount val="8"/>
                <c:pt idx="0">
                  <c:v>77</c:v>
                </c:pt>
                <c:pt idx="1">
                  <c:v>90</c:v>
                </c:pt>
                <c:pt idx="2">
                  <c:v>93</c:v>
                </c:pt>
                <c:pt idx="3">
                  <c:v>89</c:v>
                </c:pt>
                <c:pt idx="4">
                  <c:v>101</c:v>
                </c:pt>
                <c:pt idx="5">
                  <c:v>85</c:v>
                </c:pt>
                <c:pt idx="6">
                  <c:v>83</c:v>
                </c:pt>
                <c:pt idx="7">
                  <c:v>79</c:v>
                </c:pt>
              </c:numCache>
            </c:numRef>
          </c:val>
          <c:extLst>
            <c:ext xmlns:c16="http://schemas.microsoft.com/office/drawing/2014/chart" uri="{C3380CC4-5D6E-409C-BE32-E72D297353CC}">
              <c16:uniqueId val="{00000000-7C65-4A3F-8AAB-46743754D0FF}"/>
            </c:ext>
          </c:extLst>
        </c:ser>
        <c:dLbls>
          <c:showLegendKey val="0"/>
          <c:showVal val="0"/>
          <c:showCatName val="0"/>
          <c:showSerName val="0"/>
          <c:showPercent val="0"/>
          <c:showBubbleSize val="0"/>
        </c:dLbls>
        <c:gapWidth val="80"/>
        <c:overlap val="25"/>
        <c:axId val="1821117119"/>
        <c:axId val="1821113791"/>
      </c:barChart>
      <c:catAx>
        <c:axId val="182111711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en-US"/>
          </a:p>
        </c:txPr>
        <c:crossAx val="1821113791"/>
        <c:crosses val="autoZero"/>
        <c:auto val="1"/>
        <c:lblAlgn val="ctr"/>
        <c:lblOffset val="100"/>
        <c:noMultiLvlLbl val="0"/>
      </c:catAx>
      <c:valAx>
        <c:axId val="1821113791"/>
        <c:scaling>
          <c:orientation val="minMax"/>
          <c:max val="700"/>
        </c:scaling>
        <c:delete val="0"/>
        <c:axPos val="l"/>
        <c:majorGridlines>
          <c:spPr>
            <a:ln w="9525" cap="flat" cmpd="sng" algn="ctr">
              <a:solidFill>
                <a:schemeClr val="bg1"/>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tx1">
                    <a:lumMod val="65000"/>
                    <a:lumOff val="35000"/>
                  </a:schemeClr>
                </a:solidFill>
                <a:latin typeface="+mn-lt"/>
                <a:ea typeface="+mn-ea"/>
                <a:cs typeface="+mn-cs"/>
              </a:defRPr>
            </a:pPr>
            <a:endParaRPr lang="en-US"/>
          </a:p>
        </c:txPr>
        <c:crossAx val="1821117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[Regional Data Jan 2023.xlsx]Avery Point!PivotTable8</c:name>
    <c:fmtId val="14"/>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accent1">
                    <a:lumMod val="75000"/>
                  </a:schemeClr>
                </a:solidFill>
              </a:rPr>
              <a:t>Fall 2022 Undergraduate Students</a:t>
            </a:r>
          </a:p>
        </c:rich>
      </c:tx>
      <c:layout>
        <c:manualLayout>
          <c:xMode val="edge"/>
          <c:yMode val="edge"/>
          <c:x val="0.21170995429030282"/>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4.4444444444444495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2"/>
          </a:solidFill>
          <a:ln w="19050">
            <a:solidFill>
              <a:schemeClr val="lt1"/>
            </a:solidFill>
          </a:ln>
          <a:effectLst/>
        </c:spPr>
        <c:dLbl>
          <c:idx val="0"/>
          <c:layout>
            <c:manualLayout>
              <c:x val="3.6111111111111011E-2"/>
              <c:y val="2.777777777777773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4"/>
          </a:solidFill>
          <a:ln w="19050">
            <a:solidFill>
              <a:schemeClr val="lt1"/>
            </a:solidFill>
          </a:ln>
          <a:effectLst/>
        </c:spPr>
        <c:dLbl>
          <c:idx val="0"/>
          <c:layout>
            <c:manualLayout>
              <c:x val="1.9444444444444445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6"/>
          </a:solidFill>
          <a:ln w="19050">
            <a:solidFill>
              <a:schemeClr val="lt1"/>
            </a:solidFill>
          </a:ln>
          <a:effectLst/>
        </c:spPr>
        <c:dLbl>
          <c:idx val="0"/>
          <c:layout>
            <c:manualLayout>
              <c:x val="-2.500000000000005E-2"/>
              <c:y val="4.16666666666664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5"/>
          </a:solidFill>
          <a:ln w="19050">
            <a:solidFill>
              <a:schemeClr val="lt1"/>
            </a:solidFill>
          </a:ln>
          <a:effectLst/>
        </c:spPr>
        <c:dLbl>
          <c:idx val="0"/>
          <c:layout>
            <c:manualLayout>
              <c:x val="5.2777777777777674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7"/>
        <c:spPr>
          <a:solidFill>
            <a:schemeClr val="accent1"/>
          </a:solidFill>
          <a:ln w="19050">
            <a:solidFill>
              <a:schemeClr val="lt1"/>
            </a:solidFill>
          </a:ln>
          <a:effectLst/>
        </c:spPr>
        <c:dLbl>
          <c:idx val="0"/>
          <c:layout>
            <c:manualLayout>
              <c:x val="-4.4444444444444495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8"/>
        <c:spPr>
          <a:solidFill>
            <a:schemeClr val="accent1"/>
          </a:solidFill>
          <a:ln w="19050">
            <a:solidFill>
              <a:schemeClr val="lt1"/>
            </a:solidFill>
          </a:ln>
          <a:effectLst/>
        </c:spPr>
        <c:dLbl>
          <c:idx val="0"/>
          <c:layout>
            <c:manualLayout>
              <c:x val="3.6111111111111011E-2"/>
              <c:y val="2.777777777777773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dLbl>
          <c:idx val="0"/>
          <c:layout>
            <c:manualLayout>
              <c:x val="1.9444444444444445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5.2777777777777674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2.500000000000005E-2"/>
              <c:y val="4.16666666666664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dLbl>
          <c:idx val="0"/>
          <c:layout>
            <c:manualLayout>
              <c:x val="-4.4444444444444495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6"/>
        <c:spPr>
          <a:solidFill>
            <a:schemeClr val="accent1"/>
          </a:solidFill>
          <a:ln w="19050">
            <a:solidFill>
              <a:schemeClr val="lt1"/>
            </a:solidFill>
          </a:ln>
          <a:effectLst/>
        </c:spPr>
        <c:dLbl>
          <c:idx val="0"/>
          <c:layout>
            <c:manualLayout>
              <c:x val="3.6111111111111011E-2"/>
              <c:y val="2.777777777777773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dLbl>
          <c:idx val="0"/>
          <c:layout>
            <c:manualLayout>
              <c:x val="1.9444444444444445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5.2777777777777674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2.500000000000005E-2"/>
              <c:y val="4.16666666666664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dLbl>
          <c:idx val="0"/>
          <c:layout>
            <c:manualLayout>
              <c:x val="-4.4444444444444495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dLbl>
          <c:idx val="0"/>
          <c:layout>
            <c:manualLayout>
              <c:x val="3.6111111111111011E-2"/>
              <c:y val="2.777777777777773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1.9444444444444445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5.2777777777777674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2.500000000000005E-2"/>
              <c:y val="4.16666666666664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4.4444444444444495E-2"/>
              <c:y val="-4.6296296296296294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w="19050">
            <a:solidFill>
              <a:schemeClr val="lt1"/>
            </a:solidFill>
          </a:ln>
          <a:effectLst/>
        </c:spPr>
        <c:dLbl>
          <c:idx val="0"/>
          <c:layout>
            <c:manualLayout>
              <c:x val="3.6111111111111011E-2"/>
              <c:y val="2.7777777777777735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3"/>
        <c:spPr>
          <a:solidFill>
            <a:schemeClr val="accent1"/>
          </a:solidFill>
          <a:ln w="19050">
            <a:solidFill>
              <a:schemeClr val="lt1"/>
            </a:solidFill>
          </a:ln>
          <a:effectLst/>
        </c:spPr>
      </c:pivotFmt>
      <c:pivotFmt>
        <c:idx val="34"/>
        <c:spPr>
          <a:solidFill>
            <a:schemeClr val="accent1"/>
          </a:solidFill>
          <a:ln w="19050">
            <a:solidFill>
              <a:schemeClr val="lt1"/>
            </a:solidFill>
          </a:ln>
          <a:effectLst/>
        </c:spPr>
        <c:dLbl>
          <c:idx val="0"/>
          <c:layout>
            <c:manualLayout>
              <c:x val="1.9444444444444445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5"/>
        <c:spPr>
          <a:solidFill>
            <a:schemeClr val="accent1"/>
          </a:solidFill>
          <a:ln w="19050">
            <a:solidFill>
              <a:schemeClr val="lt1"/>
            </a:solidFill>
          </a:ln>
          <a:effectLst/>
        </c:spPr>
        <c:dLbl>
          <c:idx val="0"/>
          <c:layout>
            <c:manualLayout>
              <c:x val="5.2777777777777674E-2"/>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6"/>
        <c:spPr>
          <a:solidFill>
            <a:schemeClr val="accent1"/>
          </a:solidFill>
          <a:ln w="19050">
            <a:solidFill>
              <a:schemeClr val="lt1"/>
            </a:solidFill>
          </a:ln>
          <a:effectLst/>
        </c:spPr>
        <c:dLbl>
          <c:idx val="0"/>
          <c:layout>
            <c:manualLayout>
              <c:x val="-2.500000000000005E-2"/>
              <c:y val="4.166666666666649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pivotFmt>
    </c:pivotFmts>
    <c:plotArea>
      <c:layout/>
      <c:pieChart>
        <c:varyColors val="1"/>
        <c:ser>
          <c:idx val="0"/>
          <c:order val="0"/>
          <c:tx>
            <c:strRef>
              <c:f>'Avery Point'!$C$6:$C$8</c:f>
              <c:strCache>
                <c:ptCount val="1"/>
                <c:pt idx="0">
                  <c:v>1228 -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4F4-476E-A645-3485EC8143A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4F4-476E-A645-3485EC8143A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4F4-476E-A645-3485EC8143A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4F4-476E-A645-3485EC8143A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4F4-476E-A645-3485EC8143A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4F4-476E-A645-3485EC8143A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4F4-476E-A645-3485EC8143A9}"/>
              </c:ext>
            </c:extLst>
          </c:dPt>
          <c:dLbls>
            <c:dLbl>
              <c:idx val="0"/>
              <c:layout>
                <c:manualLayout>
                  <c:x val="-4.4444444444444495E-2"/>
                  <c:y val="-4.6296296296296294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4F4-476E-A645-3485EC8143A9}"/>
                </c:ext>
              </c:extLst>
            </c:dLbl>
            <c:dLbl>
              <c:idx val="1"/>
              <c:layout>
                <c:manualLayout>
                  <c:x val="3.6111111111111011E-2"/>
                  <c:y val="2.77777777777777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4F4-476E-A645-3485EC8143A9}"/>
                </c:ext>
              </c:extLst>
            </c:dLbl>
            <c:dLbl>
              <c:idx val="3"/>
              <c:layout>
                <c:manualLayout>
                  <c:x val="1.9444444444444445E-2"/>
                  <c:y val="-4.62962962962962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4F4-476E-A645-3485EC8143A9}"/>
                </c:ext>
              </c:extLst>
            </c:dLbl>
            <c:dLbl>
              <c:idx val="4"/>
              <c:layout>
                <c:manualLayout>
                  <c:x val="5.2777777777777674E-2"/>
                  <c:y val="9.2592592592592587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4F4-476E-A645-3485EC8143A9}"/>
                </c:ext>
              </c:extLst>
            </c:dLbl>
            <c:dLbl>
              <c:idx val="5"/>
              <c:layout>
                <c:manualLayout>
                  <c:x val="-2.500000000000005E-2"/>
                  <c:y val="4.166666666666649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4F4-476E-A645-3485EC8143A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'Avery Point'!$B$9:$B$16</c:f>
              <c:strCache>
                <c:ptCount val="7"/>
                <c:pt idx="0">
                  <c:v>Asian American</c:v>
                </c:pt>
                <c:pt idx="1">
                  <c:v>Black</c:v>
                </c:pt>
                <c:pt idx="2">
                  <c:v>Hispanic/Latino</c:v>
                </c:pt>
                <c:pt idx="3">
                  <c:v>International</c:v>
                </c:pt>
                <c:pt idx="4">
                  <c:v>Two or More Races</c:v>
                </c:pt>
                <c:pt idx="5">
                  <c:v>Unknown</c:v>
                </c:pt>
                <c:pt idx="6">
                  <c:v>White</c:v>
                </c:pt>
              </c:strCache>
            </c:strRef>
          </c:cat>
          <c:val>
            <c:numRef>
              <c:f>'Avery Point'!$C$9:$C$16</c:f>
              <c:numCache>
                <c:formatCode>General</c:formatCode>
                <c:ptCount val="7"/>
                <c:pt idx="0">
                  <c:v>46</c:v>
                </c:pt>
                <c:pt idx="1">
                  <c:v>16</c:v>
                </c:pt>
                <c:pt idx="2">
                  <c:v>88</c:v>
                </c:pt>
                <c:pt idx="3">
                  <c:v>6</c:v>
                </c:pt>
                <c:pt idx="4">
                  <c:v>29</c:v>
                </c:pt>
                <c:pt idx="5">
                  <c:v>4</c:v>
                </c:pt>
                <c:pt idx="6">
                  <c:v>309</c:v>
                </c:pt>
              </c:numCache>
            </c:numRef>
          </c:val>
          <c:extLst>
            <c:ext xmlns:c16="http://schemas.microsoft.com/office/drawing/2014/chart" uri="{C3380CC4-5D6E-409C-BE32-E72D297353CC}">
              <c16:uniqueId val="{0000000E-34F4-476E-A645-3485EC8143A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25396791673014"/>
          <c:y val="6.6928215633936486E-2"/>
          <c:w val="0.85404132844464353"/>
          <c:h val="0.82731023506817358"/>
        </c:manualLayout>
      </c:layout>
      <c:barChart>
        <c:barDir val="col"/>
        <c:grouping val="clustered"/>
        <c:varyColors val="0"/>
        <c:ser>
          <c:idx val="0"/>
          <c:order val="0"/>
          <c:tx>
            <c:strRef>
              <c:f>Sheet1!$B$1</c:f>
              <c:strCache>
                <c:ptCount val="1"/>
                <c:pt idx="0">
                  <c:v>Undergraduate</c:v>
                </c:pt>
              </c:strCache>
            </c:strRef>
          </c:tx>
          <c:spPr>
            <a:solidFill>
              <a:schemeClr val="accent2">
                <a:alpha val="70000"/>
              </a:schemeClr>
            </a:solidFill>
            <a:ln>
              <a:noFill/>
            </a:ln>
            <a:effectLst/>
          </c:spPr>
          <c:invertIfNegative val="0"/>
          <c:dPt>
            <c:idx val="4"/>
            <c:invertIfNegative val="0"/>
            <c:bubble3D val="0"/>
            <c:spPr>
              <a:solidFill>
                <a:schemeClr val="accent2">
                  <a:alpha val="70000"/>
                </a:schemeClr>
              </a:solidFill>
              <a:ln>
                <a:noFill/>
              </a:ln>
              <a:effectLst/>
            </c:spPr>
            <c:extLst>
              <c:ext xmlns:c16="http://schemas.microsoft.com/office/drawing/2014/chart" uri="{C3380CC4-5D6E-409C-BE32-E72D297353CC}">
                <c16:uniqueId val="{00000001-58C9-4F14-9448-8AB5C66F6E98}"/>
              </c:ext>
            </c:extLst>
          </c:dPt>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Sheet1!$B$2:$B$9</c:f>
              <c:numCache>
                <c:formatCode>#,##0</c:formatCode>
                <c:ptCount val="8"/>
                <c:pt idx="0">
                  <c:v>1280</c:v>
                </c:pt>
                <c:pt idx="1">
                  <c:v>1207</c:v>
                </c:pt>
                <c:pt idx="2">
                  <c:v>1244</c:v>
                </c:pt>
                <c:pt idx="3">
                  <c:v>1396</c:v>
                </c:pt>
                <c:pt idx="4">
                  <c:v>1531</c:v>
                </c:pt>
                <c:pt idx="5">
                  <c:v>1659</c:v>
                </c:pt>
                <c:pt idx="6">
                  <c:v>1524</c:v>
                </c:pt>
                <c:pt idx="7">
                  <c:v>1500</c:v>
                </c:pt>
              </c:numCache>
            </c:numRef>
          </c:val>
          <c:extLst>
            <c:ext xmlns:c16="http://schemas.microsoft.com/office/drawing/2014/chart" uri="{C3380CC4-5D6E-409C-BE32-E72D297353CC}">
              <c16:uniqueId val="{00000000-58C9-4F14-9448-8AB5C66F6E98}"/>
            </c:ext>
          </c:extLst>
        </c:ser>
        <c:ser>
          <c:idx val="1"/>
          <c:order val="1"/>
          <c:tx>
            <c:strRef>
              <c:f>Sheet1!$C$1</c:f>
              <c:strCache>
                <c:ptCount val="1"/>
                <c:pt idx="0">
                  <c:v>Graduate/Non-Degree</c:v>
                </c:pt>
              </c:strCache>
            </c:strRef>
          </c:tx>
          <c:spPr>
            <a:solidFill>
              <a:schemeClr val="accent4">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Sheet1!$C$2:$C$9</c:f>
              <c:numCache>
                <c:formatCode>General</c:formatCode>
                <c:ptCount val="8"/>
                <c:pt idx="0">
                  <c:v>1793</c:v>
                </c:pt>
                <c:pt idx="1">
                  <c:v>1945</c:v>
                </c:pt>
                <c:pt idx="2">
                  <c:v>1853</c:v>
                </c:pt>
                <c:pt idx="3">
                  <c:v>1828</c:v>
                </c:pt>
                <c:pt idx="4">
                  <c:v>1832</c:v>
                </c:pt>
                <c:pt idx="5">
                  <c:v>1743</c:v>
                </c:pt>
                <c:pt idx="6">
                  <c:v>1681</c:v>
                </c:pt>
                <c:pt idx="7">
                  <c:v>1529</c:v>
                </c:pt>
              </c:numCache>
            </c:numRef>
          </c:val>
          <c:extLst>
            <c:ext xmlns:c16="http://schemas.microsoft.com/office/drawing/2014/chart" uri="{C3380CC4-5D6E-409C-BE32-E72D297353CC}">
              <c16:uniqueId val="{00000002-62B0-46FB-8F1C-15D38247E623}"/>
            </c:ext>
          </c:extLst>
        </c:ser>
        <c:dLbls>
          <c:showLegendKey val="0"/>
          <c:showVal val="0"/>
          <c:showCatName val="0"/>
          <c:showSerName val="0"/>
          <c:showPercent val="0"/>
          <c:showBubbleSize val="0"/>
        </c:dLbls>
        <c:gapWidth val="80"/>
        <c:overlap val="25"/>
        <c:axId val="1821117119"/>
        <c:axId val="1821113791"/>
      </c:barChart>
      <c:catAx>
        <c:axId val="182111711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cap="none" spc="20" normalizeH="0" baseline="0">
                <a:solidFill>
                  <a:schemeClr val="tx1">
                    <a:lumMod val="65000"/>
                    <a:lumOff val="35000"/>
                  </a:schemeClr>
                </a:solidFill>
                <a:latin typeface="+mn-lt"/>
                <a:ea typeface="+mn-ea"/>
                <a:cs typeface="+mn-cs"/>
              </a:defRPr>
            </a:pPr>
            <a:endParaRPr lang="en-US"/>
          </a:p>
        </c:txPr>
        <c:crossAx val="1821113791"/>
        <c:crosses val="autoZero"/>
        <c:auto val="1"/>
        <c:lblAlgn val="ctr"/>
        <c:lblOffset val="100"/>
        <c:noMultiLvlLbl val="0"/>
      </c:catAx>
      <c:valAx>
        <c:axId val="1821113791"/>
        <c:scaling>
          <c:orientation val="minMax"/>
          <c:max val="2000"/>
          <c:min val="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tx1">
                    <a:lumMod val="65000"/>
                    <a:lumOff val="35000"/>
                  </a:schemeClr>
                </a:solidFill>
                <a:latin typeface="+mn-lt"/>
                <a:ea typeface="+mn-ea"/>
                <a:cs typeface="+mn-cs"/>
              </a:defRPr>
            </a:pPr>
            <a:endParaRPr lang="en-US"/>
          </a:p>
        </c:txPr>
        <c:crossAx val="1821117119"/>
        <c:crosses val="autoZero"/>
        <c:crossBetween val="between"/>
      </c:valAx>
      <c:spPr>
        <a:noFill/>
        <a:ln w="25400">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0.25717802267957884"/>
          <c:y val="9.221471462323034E-4"/>
          <c:w val="0.54235210962527214"/>
          <c:h val="0.1065763735359977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[Regional Data Jan 2023.xlsx]Hartford!PivotTable9</c:name>
    <c:fmtId val="15"/>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accent1">
                    <a:lumMod val="75000"/>
                  </a:schemeClr>
                </a:solidFill>
              </a:rPr>
              <a:t>Fall 2022 Undergraduate Students</a:t>
            </a:r>
          </a:p>
        </c:rich>
      </c:tx>
      <c:layout>
        <c:manualLayout>
          <c:xMode val="edge"/>
          <c:yMode val="edge"/>
          <c:x val="0.21123103390628317"/>
          <c:y val="3.312013276459183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dLbl>
          <c:idx val="0"/>
          <c:layout>
            <c:manualLayout>
              <c:x val="4.7222222222222221E-2"/>
              <c:y val="-8.333333333333332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dLbl>
          <c:idx val="0"/>
          <c:layout>
            <c:manualLayout>
              <c:x val="0.16388888888888889"/>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dLbl>
          <c:idx val="0"/>
          <c:layout>
            <c:manualLayout>
              <c:x val="-0.12222222222222222"/>
              <c:y val="-0.101851760374369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dLbl>
          <c:idx val="0"/>
          <c:layout>
            <c:manualLayout>
              <c:x val="-3.8888888888888938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dLbl>
          <c:idx val="0"/>
          <c:layout>
            <c:manualLayout>
              <c:x val="4.7222222222222221E-2"/>
              <c:y val="-8.333333333333332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dLbl>
          <c:idx val="0"/>
          <c:layout>
            <c:manualLayout>
              <c:x val="0.16388888888888889"/>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3"/>
        <c:spPr>
          <a:solidFill>
            <a:schemeClr val="accent1"/>
          </a:solidFill>
          <a:ln w="19050">
            <a:solidFill>
              <a:schemeClr val="lt1"/>
            </a:solidFill>
          </a:ln>
          <a:effectLst/>
        </c:spPr>
        <c:dLbl>
          <c:idx val="0"/>
          <c:layout>
            <c:manualLayout>
              <c:x val="-3.8888888888888938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dLbl>
          <c:idx val="0"/>
          <c:layout>
            <c:manualLayout>
              <c:x val="-0.12222222222222222"/>
              <c:y val="-0.101851760374369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pivotFmt>
      <c:pivotFmt>
        <c:idx val="19"/>
        <c:spPr>
          <a:solidFill>
            <a:schemeClr val="accent1"/>
          </a:solidFill>
          <a:ln w="19050">
            <a:solidFill>
              <a:schemeClr val="lt1"/>
            </a:solidFill>
          </a:ln>
          <a:effectLst/>
        </c:spPr>
        <c:dLbl>
          <c:idx val="0"/>
          <c:layout>
            <c:manualLayout>
              <c:x val="4.7222222222222221E-2"/>
              <c:y val="-8.333333333333332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0.16388888888888889"/>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3.8888888888888938E-2"/>
              <c:y val="0"/>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dLbl>
          <c:idx val="0"/>
          <c:layout>
            <c:manualLayout>
              <c:x val="-0.12222222222222222"/>
              <c:y val="-0.1018517603743699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3"/>
        <c:spPr>
          <a:solidFill>
            <a:schemeClr val="accent1"/>
          </a:solidFill>
          <a:ln w="19050">
            <a:solidFill>
              <a:schemeClr val="lt1"/>
            </a:solidFill>
          </a:ln>
          <a:effectLst/>
        </c:spPr>
      </c:pivotFmt>
    </c:pivotFmts>
    <c:plotArea>
      <c:layout/>
      <c:pieChart>
        <c:varyColors val="1"/>
        <c:ser>
          <c:idx val="0"/>
          <c:order val="0"/>
          <c:tx>
            <c:strRef>
              <c:f>Hartford!$C$6:$C$8</c:f>
              <c:strCache>
                <c:ptCount val="1"/>
                <c:pt idx="0">
                  <c:v>1228 -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810-4290-B82D-1CDE0F68F34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810-4290-B82D-1CDE0F68F34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810-4290-B82D-1CDE0F68F34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810-4290-B82D-1CDE0F68F34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810-4290-B82D-1CDE0F68F34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810-4290-B82D-1CDE0F68F34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810-4290-B82D-1CDE0F68F34D}"/>
              </c:ext>
            </c:extLst>
          </c:dPt>
          <c:dLbls>
            <c:dLbl>
              <c:idx val="0"/>
              <c:layout>
                <c:manualLayout>
                  <c:x val="3.8858557908940307E-2"/>
                  <c:y val="7.2127227886544437E-2"/>
                </c:manualLayout>
              </c:layout>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810-4290-B82D-1CDE0F68F34D}"/>
                </c:ext>
              </c:extLst>
            </c:dLbl>
            <c:dLbl>
              <c:idx val="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D810-4290-B82D-1CDE0F68F34D}"/>
                </c:ext>
              </c:extLst>
            </c:dLbl>
            <c:dLbl>
              <c:idx val="2"/>
              <c:layout>
                <c:manualLayout>
                  <c:x val="4.7222222222222221E-2"/>
                  <c:y val="-8.3333333333333329E-2"/>
                </c:manualLayout>
              </c:layout>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810-4290-B82D-1CDE0F68F34D}"/>
                </c:ext>
              </c:extLst>
            </c:dLbl>
            <c:dLbl>
              <c:idx val="3"/>
              <c:layout>
                <c:manualLayout>
                  <c:x val="0.16388888888888889"/>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810-4290-B82D-1CDE0F68F34D}"/>
                </c:ext>
              </c:extLst>
            </c:dLbl>
            <c:dLbl>
              <c:idx val="4"/>
              <c:layout>
                <c:manualLayout>
                  <c:x val="4.9952514367219855E-2"/>
                  <c:y val="-1.3420796291242817E-3"/>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471886252642539"/>
                      <c:h val="0.16349514792929423"/>
                    </c:manualLayout>
                  </c15:layout>
                </c:ext>
                <c:ext xmlns:c16="http://schemas.microsoft.com/office/drawing/2014/chart" uri="{C3380CC4-5D6E-409C-BE32-E72D297353CC}">
                  <c16:uniqueId val="{00000009-D810-4290-B82D-1CDE0F68F34D}"/>
                </c:ext>
              </c:extLst>
            </c:dLbl>
            <c:dLbl>
              <c:idx val="5"/>
              <c:layout>
                <c:manualLayout>
                  <c:x val="-0.11921063583321576"/>
                  <c:y val="-0.10864942006632168"/>
                </c:manualLayout>
              </c:layout>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D810-4290-B82D-1CDE0F68F34D}"/>
                </c:ext>
              </c:extLst>
            </c:dLbl>
            <c:dLbl>
              <c:idx val="6"/>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D810-4290-B82D-1CDE0F68F3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Hartford!$B$9:$B$16</c:f>
              <c:strCache>
                <c:ptCount val="7"/>
                <c:pt idx="0">
                  <c:v>Asian American</c:v>
                </c:pt>
                <c:pt idx="1">
                  <c:v>Black</c:v>
                </c:pt>
                <c:pt idx="2">
                  <c:v>Hispanic/Latino</c:v>
                </c:pt>
                <c:pt idx="3">
                  <c:v>International</c:v>
                </c:pt>
                <c:pt idx="4">
                  <c:v>Two or More Races</c:v>
                </c:pt>
                <c:pt idx="5">
                  <c:v>Unknown</c:v>
                </c:pt>
                <c:pt idx="6">
                  <c:v>White</c:v>
                </c:pt>
              </c:strCache>
            </c:strRef>
          </c:cat>
          <c:val>
            <c:numRef>
              <c:f>Hartford!$C$9:$C$16</c:f>
              <c:numCache>
                <c:formatCode>General</c:formatCode>
                <c:ptCount val="7"/>
                <c:pt idx="0">
                  <c:v>261</c:v>
                </c:pt>
                <c:pt idx="1">
                  <c:v>228</c:v>
                </c:pt>
                <c:pt idx="2">
                  <c:v>307</c:v>
                </c:pt>
                <c:pt idx="3">
                  <c:v>28</c:v>
                </c:pt>
                <c:pt idx="4">
                  <c:v>70</c:v>
                </c:pt>
                <c:pt idx="5">
                  <c:v>11</c:v>
                </c:pt>
                <c:pt idx="6">
                  <c:v>692</c:v>
                </c:pt>
              </c:numCache>
            </c:numRef>
          </c:val>
          <c:extLst>
            <c:ext xmlns:c16="http://schemas.microsoft.com/office/drawing/2014/chart" uri="{C3380CC4-5D6E-409C-BE32-E72D297353CC}">
              <c16:uniqueId val="{0000000E-D810-4290-B82D-1CDE0F68F34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44675555268096"/>
          <c:y val="9.3943926441357517E-2"/>
          <c:w val="0.88592708003617582"/>
          <c:h val="0.83388943645886526"/>
        </c:manualLayout>
      </c:layout>
      <c:barChart>
        <c:barDir val="col"/>
        <c:grouping val="clustered"/>
        <c:varyColors val="0"/>
        <c:ser>
          <c:idx val="0"/>
          <c:order val="0"/>
          <c:tx>
            <c:strRef>
              <c:f>Sheet1!$B$1</c:f>
              <c:strCache>
                <c:ptCount val="1"/>
                <c:pt idx="0">
                  <c:v>Undergraduate</c:v>
                </c:pt>
              </c:strCache>
            </c:strRef>
          </c:tx>
          <c:spPr>
            <a:solidFill>
              <a:schemeClr val="accent2">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Sheet1!$B$2:$B$9</c:f>
              <c:numCache>
                <c:formatCode>#,##0</c:formatCode>
                <c:ptCount val="8"/>
                <c:pt idx="0">
                  <c:v>1430</c:v>
                </c:pt>
                <c:pt idx="1">
                  <c:v>1382</c:v>
                </c:pt>
                <c:pt idx="2">
                  <c:v>1670</c:v>
                </c:pt>
                <c:pt idx="3">
                  <c:v>1858</c:v>
                </c:pt>
                <c:pt idx="4">
                  <c:v>2012</c:v>
                </c:pt>
                <c:pt idx="5">
                  <c:v>2255</c:v>
                </c:pt>
                <c:pt idx="6">
                  <c:v>2343</c:v>
                </c:pt>
                <c:pt idx="7">
                  <c:v>2246</c:v>
                </c:pt>
              </c:numCache>
            </c:numRef>
          </c:val>
          <c:extLst>
            <c:ext xmlns:c16="http://schemas.microsoft.com/office/drawing/2014/chart" uri="{C3380CC4-5D6E-409C-BE32-E72D297353CC}">
              <c16:uniqueId val="{00000000-F470-4C46-ABEF-01E17DDC2DCC}"/>
            </c:ext>
          </c:extLst>
        </c:ser>
        <c:ser>
          <c:idx val="1"/>
          <c:order val="1"/>
          <c:tx>
            <c:strRef>
              <c:f>Sheet1!$C$1</c:f>
              <c:strCache>
                <c:ptCount val="1"/>
                <c:pt idx="0">
                  <c:v>Graduate/Non-Degree</c:v>
                </c:pt>
              </c:strCache>
            </c:strRef>
          </c:tx>
          <c:spPr>
            <a:solidFill>
              <a:schemeClr val="accent4">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Sheet1!$C$2:$C$9</c:f>
              <c:numCache>
                <c:formatCode>General</c:formatCode>
                <c:ptCount val="8"/>
                <c:pt idx="0">
                  <c:v>669</c:v>
                </c:pt>
                <c:pt idx="1">
                  <c:v>719</c:v>
                </c:pt>
                <c:pt idx="2">
                  <c:v>756</c:v>
                </c:pt>
                <c:pt idx="3">
                  <c:v>766</c:v>
                </c:pt>
                <c:pt idx="4">
                  <c:v>831</c:v>
                </c:pt>
                <c:pt idx="5">
                  <c:v>686</c:v>
                </c:pt>
                <c:pt idx="6">
                  <c:v>528</c:v>
                </c:pt>
                <c:pt idx="7">
                  <c:v>506</c:v>
                </c:pt>
              </c:numCache>
            </c:numRef>
          </c:val>
          <c:extLst>
            <c:ext xmlns:c16="http://schemas.microsoft.com/office/drawing/2014/chart" uri="{C3380CC4-5D6E-409C-BE32-E72D297353CC}">
              <c16:uniqueId val="{00000000-4321-44F8-AF08-02C3808A5050}"/>
            </c:ext>
          </c:extLst>
        </c:ser>
        <c:dLbls>
          <c:showLegendKey val="0"/>
          <c:showVal val="0"/>
          <c:showCatName val="0"/>
          <c:showSerName val="0"/>
          <c:showPercent val="0"/>
          <c:showBubbleSize val="0"/>
        </c:dLbls>
        <c:gapWidth val="80"/>
        <c:overlap val="25"/>
        <c:axId val="1821117119"/>
        <c:axId val="1821113791"/>
      </c:barChart>
      <c:catAx>
        <c:axId val="182111711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cap="none" spc="20" normalizeH="0" baseline="0">
                <a:solidFill>
                  <a:schemeClr val="tx1">
                    <a:lumMod val="65000"/>
                    <a:lumOff val="35000"/>
                  </a:schemeClr>
                </a:solidFill>
                <a:latin typeface="+mn-lt"/>
                <a:ea typeface="+mn-ea"/>
                <a:cs typeface="+mn-cs"/>
              </a:defRPr>
            </a:pPr>
            <a:endParaRPr lang="en-US"/>
          </a:p>
        </c:txPr>
        <c:crossAx val="1821113791"/>
        <c:crosses val="autoZero"/>
        <c:auto val="1"/>
        <c:lblAlgn val="ctr"/>
        <c:lblOffset val="100"/>
        <c:noMultiLvlLbl val="0"/>
      </c:catAx>
      <c:valAx>
        <c:axId val="1821113791"/>
        <c:scaling>
          <c:orientation val="minMax"/>
          <c:max val="2500"/>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spc="20" baseline="0">
                <a:solidFill>
                  <a:schemeClr val="tx1">
                    <a:lumMod val="65000"/>
                    <a:lumOff val="35000"/>
                  </a:schemeClr>
                </a:solidFill>
                <a:latin typeface="+mn-lt"/>
                <a:ea typeface="+mn-ea"/>
                <a:cs typeface="+mn-cs"/>
              </a:defRPr>
            </a:pPr>
            <a:endParaRPr lang="en-US"/>
          </a:p>
        </c:txPr>
        <c:crossAx val="1821117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[Regional Data Jan 2023.xlsx]Stamford!PivotTable9</c:name>
    <c:fmtId val="1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accent1">
                    <a:lumMod val="75000"/>
                  </a:schemeClr>
                </a:solidFill>
              </a:rPr>
              <a:t>Fall 2022 Undergraduate</a:t>
            </a:r>
            <a:r>
              <a:rPr lang="en-US" b="1" baseline="0">
                <a:solidFill>
                  <a:schemeClr val="accent1">
                    <a:lumMod val="75000"/>
                  </a:schemeClr>
                </a:solidFill>
              </a:rPr>
              <a:t> Students</a:t>
            </a:r>
            <a:endParaRPr lang="en-US" b="1">
              <a:solidFill>
                <a:schemeClr val="accent1">
                  <a:lumMod val="75000"/>
                </a:schemeClr>
              </a:solidFill>
            </a:endParaRPr>
          </a:p>
        </c:rich>
      </c:tx>
      <c:layout>
        <c:manualLayout>
          <c:xMode val="edge"/>
          <c:yMode val="edge"/>
          <c:x val="0.22952777777777778"/>
          <c:y val="1.8299095280527259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dLbl>
          <c:idx val="0"/>
          <c:dLblPos val="outEnd"/>
          <c:showLegendKey val="0"/>
          <c:showVal val="0"/>
          <c:showCatName val="1"/>
          <c:showSerName val="0"/>
          <c:showPercent val="1"/>
          <c:showBubbleSize val="0"/>
          <c:extLst>
            <c:ext xmlns:c15="http://schemas.microsoft.com/office/drawing/2012/chart" uri="{CE6537A1-D6FC-4f65-9D91-7224C49458BB}"/>
          </c:extLst>
        </c:dLbl>
      </c:pivotFmt>
      <c:pivotFmt>
        <c:idx val="1"/>
        <c:dLbl>
          <c:idx val="0"/>
          <c:layout>
            <c:manualLayout>
              <c:x val="4.7222222222222221E-2"/>
              <c:y val="-8.3333333333333329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2"/>
        <c:dLbl>
          <c:idx val="0"/>
          <c:layout>
            <c:manualLayout>
              <c:x val="0.16388888888888889"/>
              <c:y val="-9.2592592592592587E-3"/>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3"/>
        <c:dLbl>
          <c:idx val="0"/>
          <c:layout>
            <c:manualLayout>
              <c:x val="-3.6111111111111108E-2"/>
              <c:y val="-1.8518518518518517E-2"/>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4"/>
        <c:dLbl>
          <c:idx val="0"/>
          <c:layout>
            <c:manualLayout>
              <c:x val="5.2777777777777729E-2"/>
              <c:y val="9.2592592592590887E-3"/>
            </c:manualLayout>
          </c:layout>
          <c:dLblPos val="bestFit"/>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dLbl>
          <c:idx val="0"/>
          <c:layout>
            <c:manualLayout>
              <c:x val="0.1666666666666666"/>
              <c:y val="6.944444444444444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4.4444444444444391E-2"/>
              <c:y val="7.87037037037037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3.888888888888889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dLbl>
          <c:idx val="0"/>
          <c:layout>
            <c:manualLayout>
              <c:x val="0"/>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0"/>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0.1666666666666666"/>
              <c:y val="6.944444444444444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4.4444444444444391E-2"/>
              <c:y val="7.87037037037037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3.888888888888889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dLbl>
          <c:idx val="0"/>
          <c:layout>
            <c:manualLayout>
              <c:x val="0"/>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7"/>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0.1666666666666666"/>
              <c:y val="6.944444444444444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4.4444444444444391E-2"/>
              <c:y val="7.87037037037037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3.888888888888889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pivotFmt>
    </c:pivotFmts>
    <c:plotArea>
      <c:layout/>
      <c:pieChart>
        <c:varyColors val="1"/>
        <c:ser>
          <c:idx val="0"/>
          <c:order val="0"/>
          <c:tx>
            <c:strRef>
              <c:f>Stamford!$C$6:$C$8</c:f>
              <c:strCache>
                <c:ptCount val="1"/>
                <c:pt idx="0">
                  <c:v>1228 -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0B7-4498-9A1C-A28112CE3BE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0B7-4498-9A1C-A28112CE3BE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0B7-4498-9A1C-A28112CE3BE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0B7-4498-9A1C-A28112CE3BE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90B7-4498-9A1C-A28112CE3BE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90B7-4498-9A1C-A28112CE3BE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90B7-4498-9A1C-A28112CE3BE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90B7-4498-9A1C-A28112CE3BEE}"/>
              </c:ext>
            </c:extLst>
          </c:dPt>
          <c:dLbls>
            <c:dLbl>
              <c:idx val="0"/>
              <c:layout>
                <c:manualLayout>
                  <c:x val="-1.6666666666666666E-2"/>
                  <c:y val="3.568303510504216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0B7-4498-9A1C-A28112CE3BEE}"/>
                </c:ext>
              </c:extLst>
            </c:dLbl>
            <c:dLbl>
              <c:idx val="2"/>
              <c:layout>
                <c:manualLayout>
                  <c:x val="0"/>
                  <c:y val="1.851851851851851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0B7-4498-9A1C-A28112CE3BEE}"/>
                </c:ext>
              </c:extLst>
            </c:dLbl>
            <c:dLbl>
              <c:idx val="3"/>
              <c:layout>
                <c:manualLayout>
                  <c:x val="4.7222222222222117E-2"/>
                  <c:y val="-5.55555555555557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0B7-4498-9A1C-A28112CE3BEE}"/>
                </c:ext>
              </c:extLst>
            </c:dLbl>
            <c:dLbl>
              <c:idx val="4"/>
              <c:layout>
                <c:manualLayout>
                  <c:x val="0.1666666666666666"/>
                  <c:y val="6.94444444444444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90B7-4498-9A1C-A28112CE3BEE}"/>
                </c:ext>
              </c:extLst>
            </c:dLbl>
            <c:dLbl>
              <c:idx val="5"/>
              <c:layout>
                <c:manualLayout>
                  <c:x val="4.4444444444444391E-2"/>
                  <c:y val="7.870370370370370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90B7-4498-9A1C-A28112CE3BEE}"/>
                </c:ext>
              </c:extLst>
            </c:dLbl>
            <c:dLbl>
              <c:idx val="6"/>
              <c:layout>
                <c:manualLayout>
                  <c:x val="-3.888888888888889E-2"/>
                  <c:y val="-4.629629629629629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90B7-4498-9A1C-A28112CE3BE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Stamford!$B$9:$B$17</c:f>
              <c:strCache>
                <c:ptCount val="8"/>
                <c:pt idx="0">
                  <c:v>Asian American</c:v>
                </c:pt>
                <c:pt idx="1">
                  <c:v>Black</c:v>
                </c:pt>
                <c:pt idx="2">
                  <c:v>Hawaiian/Pacific Islander</c:v>
                </c:pt>
                <c:pt idx="3">
                  <c:v>Hispanic/Latino</c:v>
                </c:pt>
                <c:pt idx="4">
                  <c:v>International</c:v>
                </c:pt>
                <c:pt idx="5">
                  <c:v>Two or More Races</c:v>
                </c:pt>
                <c:pt idx="6">
                  <c:v>Unknown</c:v>
                </c:pt>
                <c:pt idx="7">
                  <c:v>White</c:v>
                </c:pt>
              </c:strCache>
            </c:strRef>
          </c:cat>
          <c:val>
            <c:numRef>
              <c:f>Stamford!$C$9:$C$17</c:f>
              <c:numCache>
                <c:formatCode>General</c:formatCode>
                <c:ptCount val="8"/>
                <c:pt idx="0">
                  <c:v>246</c:v>
                </c:pt>
                <c:pt idx="1">
                  <c:v>352</c:v>
                </c:pt>
                <c:pt idx="2">
                  <c:v>2</c:v>
                </c:pt>
                <c:pt idx="3">
                  <c:v>827</c:v>
                </c:pt>
                <c:pt idx="4">
                  <c:v>119</c:v>
                </c:pt>
                <c:pt idx="5">
                  <c:v>94</c:v>
                </c:pt>
                <c:pt idx="6">
                  <c:v>37</c:v>
                </c:pt>
                <c:pt idx="7">
                  <c:v>748</c:v>
                </c:pt>
              </c:numCache>
            </c:numRef>
          </c:val>
          <c:extLst>
            <c:ext xmlns:c16="http://schemas.microsoft.com/office/drawing/2014/chart" uri="{C3380CC4-5D6E-409C-BE32-E72D297353CC}">
              <c16:uniqueId val="{00000010-90B7-4498-9A1C-A28112CE3BE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[Regional Data Jan 2023.xlsx]Waterbury!PivotTable9</c:name>
    <c:fmtId val="17"/>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accent1">
                    <a:lumMod val="75000"/>
                  </a:schemeClr>
                </a:solidFill>
              </a:rPr>
              <a:t>Fall 2022 Undergraduate Students</a:t>
            </a:r>
          </a:p>
        </c:rich>
      </c:tx>
      <c:layout>
        <c:manualLayout>
          <c:xMode val="edge"/>
          <c:yMode val="edge"/>
          <c:x val="0.20385423295939034"/>
          <c:y val="7.651406730510268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
        <c:spPr>
          <a:solidFill>
            <a:schemeClr val="accent3"/>
          </a:solidFill>
          <a:ln w="19050">
            <a:solidFill>
              <a:schemeClr val="lt1"/>
            </a:solidFill>
          </a:ln>
          <a:effectLst/>
        </c:spPr>
        <c:dLbl>
          <c:idx val="0"/>
          <c:layout>
            <c:manualLayout>
              <c:x val="4.7222222222222221E-2"/>
              <c:y val="-8.3333333333333329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
        <c:spPr>
          <a:solidFill>
            <a:schemeClr val="accent4"/>
          </a:solidFill>
          <a:ln w="19050">
            <a:solidFill>
              <a:schemeClr val="lt1"/>
            </a:solidFill>
          </a:ln>
          <a:effectLst/>
        </c:spPr>
        <c:dLbl>
          <c:idx val="0"/>
          <c:layout>
            <c:manualLayout>
              <c:x val="0.16388888888888889"/>
              <c:y val="-9.25925925925925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
        <c:spPr>
          <a:solidFill>
            <a:schemeClr val="accent6"/>
          </a:solidFill>
          <a:ln w="19050">
            <a:solidFill>
              <a:schemeClr val="lt1"/>
            </a:solidFill>
          </a:ln>
          <a:effectLst/>
        </c:spPr>
        <c:dLbl>
          <c:idx val="0"/>
          <c:layout>
            <c:manualLayout>
              <c:x val="-3.6111111111111108E-2"/>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
        <c:spPr>
          <a:solidFill>
            <a:schemeClr val="accent5"/>
          </a:solidFill>
          <a:ln w="19050">
            <a:solidFill>
              <a:schemeClr val="lt1"/>
            </a:solidFill>
          </a:ln>
          <a:effectLst/>
        </c:spPr>
        <c:dLbl>
          <c:idx val="0"/>
          <c:layout>
            <c:manualLayout>
              <c:x val="5.2777777777777729E-2"/>
              <c:y val="9.2592592592590887E-3"/>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5"/>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9"/>
        <c:spPr>
          <a:solidFill>
            <a:schemeClr val="accent1"/>
          </a:solidFill>
          <a:ln w="19050">
            <a:solidFill>
              <a:schemeClr val="lt1"/>
            </a:solidFill>
          </a:ln>
          <a:effectLst/>
        </c:spPr>
        <c:dLbl>
          <c:idx val="0"/>
          <c:layout>
            <c:manualLayout>
              <c:x val="0.1666666666666666"/>
              <c:y val="6.9444444444444448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0"/>
        <c:spPr>
          <a:solidFill>
            <a:schemeClr val="accent1"/>
          </a:solidFill>
          <a:ln w="19050">
            <a:solidFill>
              <a:schemeClr val="lt1"/>
            </a:solidFill>
          </a:ln>
          <a:effectLst/>
        </c:spPr>
        <c:dLbl>
          <c:idx val="0"/>
          <c:layout>
            <c:manualLayout>
              <c:x val="4.4444444444444391E-2"/>
              <c:y val="7.870370370370370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1"/>
        <c:spPr>
          <a:solidFill>
            <a:schemeClr val="accent1"/>
          </a:solidFill>
          <a:ln w="19050">
            <a:solidFill>
              <a:schemeClr val="lt1"/>
            </a:solidFill>
          </a:ln>
          <a:effectLst/>
        </c:spPr>
        <c:dLbl>
          <c:idx val="0"/>
          <c:layout>
            <c:manualLayout>
              <c:x val="-3.888888888888889E-2"/>
              <c:y val="-4.6296296296296294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2"/>
        <c:spPr>
          <a:solidFill>
            <a:schemeClr val="accent1"/>
          </a:solidFill>
          <a:ln w="19050">
            <a:solidFill>
              <a:schemeClr val="lt1"/>
            </a:solidFill>
          </a:ln>
          <a:effectLst/>
        </c:spPr>
      </c:pivotFmt>
      <c:pivotFmt>
        <c:idx val="13"/>
        <c:spPr>
          <a:solidFill>
            <a:schemeClr val="accent3"/>
          </a:solidFill>
          <a:ln w="19050">
            <a:solidFill>
              <a:schemeClr val="lt1"/>
            </a:solidFill>
          </a:ln>
          <a:effectLst/>
        </c:spPr>
        <c:dLbl>
          <c:idx val="0"/>
          <c:layout>
            <c:manualLayout>
              <c:x val="0"/>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dLbl>
          <c:idx val="0"/>
          <c:layout>
            <c:manualLayout>
              <c:x val="0"/>
              <c:y val="1.851851851851851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8"/>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dLbl>
          <c:idx val="0"/>
          <c:layout>
            <c:manualLayout>
              <c:x val="0.16944444444444445"/>
              <c:y val="-3.996391076115485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0"/>
        <c:spPr>
          <a:solidFill>
            <a:schemeClr val="accent1"/>
          </a:solidFill>
          <a:ln w="19050">
            <a:solidFill>
              <a:schemeClr val="lt1"/>
            </a:solidFill>
          </a:ln>
          <a:effectLst/>
        </c:spPr>
        <c:dLbl>
          <c:idx val="0"/>
          <c:layout>
            <c:manualLayout>
              <c:x val="-7.7777777777777835E-2"/>
              <c:y val="-1.3579622523627946E-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1"/>
        <c:spPr>
          <a:solidFill>
            <a:schemeClr val="accent1"/>
          </a:solidFill>
          <a:ln w="19050">
            <a:solidFill>
              <a:schemeClr val="lt1"/>
            </a:solidFill>
          </a:ln>
          <a:effectLst/>
        </c:spPr>
        <c:dLbl>
          <c:idx val="0"/>
          <c:layout>
            <c:manualLayout>
              <c:x val="-0.11388888888888891"/>
              <c:y val="-8.542541492861417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dLbl>
          <c:idx val="0"/>
          <c:layout>
            <c:manualLayout>
              <c:x val="4.7222222222222221E-2"/>
              <c:y val="3.889537145079735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4"/>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8"/>
        <c:spPr>
          <a:solidFill>
            <a:schemeClr val="accent1"/>
          </a:solidFill>
          <a:ln w="19050">
            <a:solidFill>
              <a:schemeClr val="lt1"/>
            </a:solidFill>
          </a:ln>
          <a:effectLst/>
        </c:spPr>
        <c:dLbl>
          <c:idx val="0"/>
          <c:layout>
            <c:manualLayout>
              <c:x val="0.16944444444444445"/>
              <c:y val="-3.996391076115485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29"/>
        <c:spPr>
          <a:solidFill>
            <a:schemeClr val="accent1"/>
          </a:solidFill>
          <a:ln w="19050">
            <a:solidFill>
              <a:schemeClr val="lt1"/>
            </a:solidFill>
          </a:ln>
          <a:effectLst/>
        </c:spPr>
        <c:dLbl>
          <c:idx val="0"/>
          <c:layout>
            <c:manualLayout>
              <c:x val="4.7222222222222221E-2"/>
              <c:y val="3.889537145079735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0"/>
        <c:spPr>
          <a:solidFill>
            <a:schemeClr val="accent1"/>
          </a:solidFill>
          <a:ln w="19050">
            <a:solidFill>
              <a:schemeClr val="lt1"/>
            </a:solidFill>
          </a:ln>
          <a:effectLst/>
        </c:spPr>
        <c:dLbl>
          <c:idx val="0"/>
          <c:layout>
            <c:manualLayout>
              <c:x val="-7.7777777777777835E-2"/>
              <c:y val="-1.3579622523627946E-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1"/>
        <c:spPr>
          <a:solidFill>
            <a:schemeClr val="accent1"/>
          </a:solidFill>
          <a:ln w="19050">
            <a:solidFill>
              <a:schemeClr val="lt1"/>
            </a:solidFill>
          </a:ln>
          <a:effectLst/>
        </c:spPr>
        <c:dLbl>
          <c:idx val="0"/>
          <c:layout>
            <c:manualLayout>
              <c:x val="-0.11388888888888891"/>
              <c:y val="-8.542541492861417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dLbl>
          <c:idx val="0"/>
          <c:layout>
            <c:manualLayout>
              <c:x val="4.7222222222222117E-2"/>
              <c:y val="-5.55555555555557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7"/>
        <c:spPr>
          <a:solidFill>
            <a:schemeClr val="accent1"/>
          </a:solidFill>
          <a:ln w="19050">
            <a:solidFill>
              <a:schemeClr val="lt1"/>
            </a:solidFill>
          </a:ln>
          <a:effectLst/>
        </c:spPr>
        <c:dLbl>
          <c:idx val="0"/>
          <c:layout>
            <c:manualLayout>
              <c:x val="0.16944444444444445"/>
              <c:y val="-3.9963910761154853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8"/>
        <c:spPr>
          <a:solidFill>
            <a:schemeClr val="accent1"/>
          </a:solidFill>
          <a:ln w="19050">
            <a:solidFill>
              <a:schemeClr val="lt1"/>
            </a:solidFill>
          </a:ln>
          <a:effectLst/>
        </c:spPr>
        <c:dLbl>
          <c:idx val="0"/>
          <c:layout>
            <c:manualLayout>
              <c:x val="4.7222222222222221E-2"/>
              <c:y val="3.889537145079735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39"/>
        <c:spPr>
          <a:solidFill>
            <a:schemeClr val="accent1"/>
          </a:solidFill>
          <a:ln w="19050">
            <a:solidFill>
              <a:schemeClr val="lt1"/>
            </a:solidFill>
          </a:ln>
          <a:effectLst/>
        </c:spPr>
        <c:dLbl>
          <c:idx val="0"/>
          <c:layout>
            <c:manualLayout>
              <c:x val="-7.7777777777777835E-2"/>
              <c:y val="-1.3579622523627946E-4"/>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0"/>
        <c:spPr>
          <a:solidFill>
            <a:schemeClr val="accent1"/>
          </a:solidFill>
          <a:ln w="19050">
            <a:solidFill>
              <a:schemeClr val="lt1"/>
            </a:solidFill>
          </a:ln>
          <a:effectLst/>
        </c:spPr>
        <c:dLbl>
          <c:idx val="0"/>
          <c:layout>
            <c:manualLayout>
              <c:x val="-0.11388888888888891"/>
              <c:y val="-8.5425414928614177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Lst>
        </c:dLbl>
      </c:pivotFmt>
      <c:pivotFmt>
        <c:idx val="41"/>
        <c:spPr>
          <a:solidFill>
            <a:schemeClr val="accent1"/>
          </a:solidFill>
          <a:ln w="19050">
            <a:solidFill>
              <a:schemeClr val="lt1"/>
            </a:solidFill>
          </a:ln>
          <a:effectLst/>
        </c:spPr>
      </c:pivotFmt>
    </c:pivotFmts>
    <c:plotArea>
      <c:layout/>
      <c:pieChart>
        <c:varyColors val="1"/>
        <c:ser>
          <c:idx val="0"/>
          <c:order val="0"/>
          <c:tx>
            <c:strRef>
              <c:f>Waterbury!$C$6:$C$8</c:f>
              <c:strCache>
                <c:ptCount val="1"/>
                <c:pt idx="0">
                  <c:v>1228 - Fall 2022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88E-4A91-9048-4CB4BE7D283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88E-4A91-9048-4CB4BE7D283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8E-4A91-9048-4CB4BE7D283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88E-4A91-9048-4CB4BE7D283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88E-4A91-9048-4CB4BE7D283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88E-4A91-9048-4CB4BE7D283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388E-4A91-9048-4CB4BE7D283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388E-4A91-9048-4CB4BE7D2839}"/>
              </c:ext>
            </c:extLst>
          </c:dPt>
          <c:dLbls>
            <c:dLbl>
              <c:idx val="0"/>
              <c:layout>
                <c:manualLayout>
                  <c:x val="6.0750132065504489E-2"/>
                  <c:y val="8.962447234659748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88E-4A91-9048-4CB4BE7D2839}"/>
                </c:ext>
              </c:extLst>
            </c:dLbl>
            <c:dLbl>
              <c:idx val="1"/>
              <c:layout>
                <c:manualLayout>
                  <c:x val="2.6413100898045432E-2"/>
                  <c:y val="8.019031736274506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88E-4A91-9048-4CB4BE7D2839}"/>
                </c:ext>
              </c:extLst>
            </c:dLbl>
            <c:dLbl>
              <c:idx val="2"/>
              <c:layout>
                <c:manualLayout>
                  <c:x val="4.7222222222222117E-2"/>
                  <c:y val="-5.55555555555557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88E-4A91-9048-4CB4BE7D2839}"/>
                </c:ext>
              </c:extLst>
            </c:dLbl>
            <c:dLbl>
              <c:idx val="3"/>
              <c:layout>
                <c:manualLayout>
                  <c:x val="0.16944444444444445"/>
                  <c:y val="-3.996391076115485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88E-4A91-9048-4CB4BE7D2839}"/>
                </c:ext>
              </c:extLst>
            </c:dLbl>
            <c:dLbl>
              <c:idx val="4"/>
              <c:layout>
                <c:manualLayout>
                  <c:x val="4.7222222222222221E-2"/>
                  <c:y val="3.88953714507973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88E-4A91-9048-4CB4BE7D2839}"/>
                </c:ext>
              </c:extLst>
            </c:dLbl>
            <c:dLbl>
              <c:idx val="5"/>
              <c:layout>
                <c:manualLayout>
                  <c:x val="-9.1845228238410542E-2"/>
                  <c:y val="-7.501627996394632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646642881039089"/>
                      <c:h val="0.13743496246716402"/>
                    </c:manualLayout>
                  </c15:layout>
                </c:ext>
                <c:ext xmlns:c16="http://schemas.microsoft.com/office/drawing/2014/chart" uri="{C3380CC4-5D6E-409C-BE32-E72D297353CC}">
                  <c16:uniqueId val="{0000000B-388E-4A91-9048-4CB4BE7D2839}"/>
                </c:ext>
              </c:extLst>
            </c:dLbl>
            <c:dLbl>
              <c:idx val="6"/>
              <c:layout>
                <c:manualLayout>
                  <c:x val="-0.11637823238958453"/>
                  <c:y val="-0.1293129390870227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388E-4A91-9048-4CB4BE7D283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Waterbury!$B$9:$B$17</c:f>
              <c:strCache>
                <c:ptCount val="8"/>
                <c:pt idx="0">
                  <c:v>Asian American</c:v>
                </c:pt>
                <c:pt idx="1">
                  <c:v>Black</c:v>
                </c:pt>
                <c:pt idx="2">
                  <c:v>Hispanic/Latino</c:v>
                </c:pt>
                <c:pt idx="3">
                  <c:v>International</c:v>
                </c:pt>
                <c:pt idx="4">
                  <c:v>Native American</c:v>
                </c:pt>
                <c:pt idx="5">
                  <c:v>Two or More Races</c:v>
                </c:pt>
                <c:pt idx="6">
                  <c:v>Unknown</c:v>
                </c:pt>
                <c:pt idx="7">
                  <c:v>White</c:v>
                </c:pt>
              </c:strCache>
            </c:strRef>
          </c:cat>
          <c:val>
            <c:numRef>
              <c:f>Waterbury!$C$9:$C$17</c:f>
              <c:numCache>
                <c:formatCode>General</c:formatCode>
                <c:ptCount val="8"/>
                <c:pt idx="0">
                  <c:v>86</c:v>
                </c:pt>
                <c:pt idx="1">
                  <c:v>71</c:v>
                </c:pt>
                <c:pt idx="2">
                  <c:v>212</c:v>
                </c:pt>
                <c:pt idx="3">
                  <c:v>18</c:v>
                </c:pt>
                <c:pt idx="4">
                  <c:v>2</c:v>
                </c:pt>
                <c:pt idx="5">
                  <c:v>39</c:v>
                </c:pt>
                <c:pt idx="6">
                  <c:v>6</c:v>
                </c:pt>
                <c:pt idx="7">
                  <c:v>347</c:v>
                </c:pt>
              </c:numCache>
            </c:numRef>
          </c:val>
          <c:extLst>
            <c:ext xmlns:c16="http://schemas.microsoft.com/office/drawing/2014/chart" uri="{C3380CC4-5D6E-409C-BE32-E72D297353CC}">
              <c16:uniqueId val="{00000010-388E-4A91-9048-4CB4BE7D283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4965271122858"/>
          <c:y val="5.6647688295448952E-2"/>
          <c:w val="0.89863270107386595"/>
          <c:h val="0.84782462711408157"/>
        </c:manualLayout>
      </c:layout>
      <c:barChart>
        <c:barDir val="col"/>
        <c:grouping val="clustered"/>
        <c:varyColors val="0"/>
        <c:ser>
          <c:idx val="0"/>
          <c:order val="0"/>
          <c:tx>
            <c:strRef>
              <c:f>Sheet1!$B$1</c:f>
              <c:strCache>
                <c:ptCount val="1"/>
                <c:pt idx="0">
                  <c:v>Undergraduate</c:v>
                </c:pt>
              </c:strCache>
            </c:strRef>
          </c:tx>
          <c:spPr>
            <a:solidFill>
              <a:schemeClr val="accent2">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Sheet1!$B$2:$B$9</c:f>
              <c:numCache>
                <c:formatCode>#,##0</c:formatCode>
                <c:ptCount val="8"/>
                <c:pt idx="0">
                  <c:v>775</c:v>
                </c:pt>
                <c:pt idx="1">
                  <c:v>803</c:v>
                </c:pt>
                <c:pt idx="2">
                  <c:v>851</c:v>
                </c:pt>
                <c:pt idx="3">
                  <c:v>840</c:v>
                </c:pt>
                <c:pt idx="4">
                  <c:v>776</c:v>
                </c:pt>
                <c:pt idx="5">
                  <c:v>835</c:v>
                </c:pt>
                <c:pt idx="6">
                  <c:v>783</c:v>
                </c:pt>
                <c:pt idx="7">
                  <c:v>751</c:v>
                </c:pt>
              </c:numCache>
            </c:numRef>
          </c:val>
          <c:extLst>
            <c:ext xmlns:c16="http://schemas.microsoft.com/office/drawing/2014/chart" uri="{C3380CC4-5D6E-409C-BE32-E72D297353CC}">
              <c16:uniqueId val="{00000000-DC79-49EF-8F2B-0E2D1F84C95B}"/>
            </c:ext>
          </c:extLst>
        </c:ser>
        <c:ser>
          <c:idx val="1"/>
          <c:order val="1"/>
          <c:tx>
            <c:strRef>
              <c:f>Sheet1!$C$1</c:f>
              <c:strCache>
                <c:ptCount val="1"/>
                <c:pt idx="0">
                  <c:v>Graduate/Non-Degree</c:v>
                </c:pt>
              </c:strCache>
            </c:strRef>
          </c:tx>
          <c:spPr>
            <a:solidFill>
              <a:schemeClr val="accent4">
                <a:alpha val="70000"/>
              </a:schemeClr>
            </a:solidFill>
            <a:ln>
              <a:noFill/>
            </a:ln>
            <a:effectLst/>
          </c:spPr>
          <c:invertIfNegative val="0"/>
          <c:cat>
            <c:strRef>
              <c:f>Sheet1!$A$2:$A$9</c:f>
              <c:strCache>
                <c:ptCount val="8"/>
                <c:pt idx="0">
                  <c:v>Fall 15</c:v>
                </c:pt>
                <c:pt idx="1">
                  <c:v>Fall 16</c:v>
                </c:pt>
                <c:pt idx="2">
                  <c:v>Fall 17</c:v>
                </c:pt>
                <c:pt idx="3">
                  <c:v>Fall 18</c:v>
                </c:pt>
                <c:pt idx="4">
                  <c:v>Fall 19</c:v>
                </c:pt>
                <c:pt idx="5">
                  <c:v>Fall 20</c:v>
                </c:pt>
                <c:pt idx="6">
                  <c:v>Fall 21</c:v>
                </c:pt>
                <c:pt idx="7">
                  <c:v>Fall 22</c:v>
                </c:pt>
              </c:strCache>
            </c:strRef>
          </c:cat>
          <c:val>
            <c:numRef>
              <c:f>Sheet1!$C$2:$C$9</c:f>
              <c:numCache>
                <c:formatCode>General</c:formatCode>
                <c:ptCount val="8"/>
                <c:pt idx="0">
                  <c:v>125</c:v>
                </c:pt>
                <c:pt idx="1">
                  <c:v>140</c:v>
                </c:pt>
                <c:pt idx="2">
                  <c:v>112</c:v>
                </c:pt>
                <c:pt idx="3">
                  <c:v>141</c:v>
                </c:pt>
                <c:pt idx="4">
                  <c:v>159</c:v>
                </c:pt>
                <c:pt idx="5">
                  <c:v>162</c:v>
                </c:pt>
                <c:pt idx="6">
                  <c:v>145</c:v>
                </c:pt>
                <c:pt idx="7">
                  <c:v>123</c:v>
                </c:pt>
              </c:numCache>
            </c:numRef>
          </c:val>
          <c:extLst>
            <c:ext xmlns:c16="http://schemas.microsoft.com/office/drawing/2014/chart" uri="{C3380CC4-5D6E-409C-BE32-E72D297353CC}">
              <c16:uniqueId val="{00000000-6E28-4C32-AA72-8EC4D6C8A7DF}"/>
            </c:ext>
          </c:extLst>
        </c:ser>
        <c:dLbls>
          <c:showLegendKey val="0"/>
          <c:showVal val="0"/>
          <c:showCatName val="0"/>
          <c:showSerName val="0"/>
          <c:showPercent val="0"/>
          <c:showBubbleSize val="0"/>
        </c:dLbls>
        <c:gapWidth val="80"/>
        <c:overlap val="25"/>
        <c:axId val="1821117119"/>
        <c:axId val="1821113791"/>
      </c:barChart>
      <c:catAx>
        <c:axId val="182111711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cap="none" spc="20" normalizeH="0" baseline="0">
                <a:solidFill>
                  <a:schemeClr val="tx1">
                    <a:lumMod val="65000"/>
                    <a:lumOff val="35000"/>
                  </a:schemeClr>
                </a:solidFill>
                <a:latin typeface="+mn-lt"/>
                <a:ea typeface="+mn-ea"/>
                <a:cs typeface="+mn-cs"/>
              </a:defRPr>
            </a:pPr>
            <a:endParaRPr lang="en-US"/>
          </a:p>
        </c:txPr>
        <c:crossAx val="1821113791"/>
        <c:crosses val="autoZero"/>
        <c:auto val="1"/>
        <c:lblAlgn val="ctr"/>
        <c:lblOffset val="100"/>
        <c:noMultiLvlLbl val="0"/>
      </c:catAx>
      <c:valAx>
        <c:axId val="1821113791"/>
        <c:scaling>
          <c:orientation val="minMax"/>
          <c:min val="0"/>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tx1">
                    <a:lumMod val="65000"/>
                    <a:lumOff val="35000"/>
                  </a:schemeClr>
                </a:solidFill>
                <a:latin typeface="+mn-lt"/>
                <a:ea typeface="+mn-ea"/>
                <a:cs typeface="+mn-cs"/>
              </a:defRPr>
            </a:pPr>
            <a:endParaRPr lang="en-US"/>
          </a:p>
        </c:txPr>
        <c:crossAx val="182111711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D10BE6C-4C0C-8046-BBFD-371AD798216A}" type="datetimeFigureOut">
              <a:rPr lang="en-US" smtClean="0"/>
              <a:t>4/3/2023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4E34EB-3592-4108-B169-B0B4E8151660}"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16D983-2DC3-42EF-B91C-A50FF0635C4A}" type="slidenum">
              <a:rPr lang="en-US" smtClean="0"/>
              <a:t>‹#›</a:t>
            </a:fld>
            <a:endParaRPr lang="en-US"/>
          </a:p>
        </p:txBody>
      </p:sp>
    </p:spTree>
    <p:extLst>
      <p:ext uri="{BB962C8B-B14F-4D97-AF65-F5344CB8AC3E}">
        <p14:creationId xmlns:p14="http://schemas.microsoft.com/office/powerpoint/2010/main" val="67413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university benchmark. 8 year enrollment slide. </a:t>
            </a:r>
          </a:p>
        </p:txBody>
      </p:sp>
      <p:sp>
        <p:nvSpPr>
          <p:cNvPr id="4" name="Slide Number Placeholder 3"/>
          <p:cNvSpPr>
            <a:spLocks noGrp="1"/>
          </p:cNvSpPr>
          <p:nvPr>
            <p:ph type="sldNum" sz="quarter" idx="5"/>
          </p:nvPr>
        </p:nvSpPr>
        <p:spPr/>
        <p:txBody>
          <a:bodyPr/>
          <a:lstStyle/>
          <a:p>
            <a:fld id="{3A16D983-2DC3-42EF-B91C-A50FF0635C4A}" type="slidenum">
              <a:rPr lang="en-US" smtClean="0"/>
              <a:t>2</a:t>
            </a:fld>
            <a:endParaRPr lang="en-US"/>
          </a:p>
        </p:txBody>
      </p:sp>
    </p:spTree>
    <p:extLst>
      <p:ext uri="{BB962C8B-B14F-4D97-AF65-F5344CB8AC3E}">
        <p14:creationId xmlns:p14="http://schemas.microsoft.com/office/powerpoint/2010/main" val="360522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university benchmark. 8 year enrollment slide. </a:t>
            </a:r>
          </a:p>
        </p:txBody>
      </p:sp>
      <p:sp>
        <p:nvSpPr>
          <p:cNvPr id="4" name="Slide Number Placeholder 3"/>
          <p:cNvSpPr>
            <a:spLocks noGrp="1"/>
          </p:cNvSpPr>
          <p:nvPr>
            <p:ph type="sldNum" sz="quarter" idx="5"/>
          </p:nvPr>
        </p:nvSpPr>
        <p:spPr/>
        <p:txBody>
          <a:bodyPr/>
          <a:lstStyle/>
          <a:p>
            <a:fld id="{3A16D983-2DC3-42EF-B91C-A50FF0635C4A}" type="slidenum">
              <a:rPr lang="en-US" smtClean="0"/>
              <a:t>3</a:t>
            </a:fld>
            <a:endParaRPr lang="en-US"/>
          </a:p>
        </p:txBody>
      </p:sp>
    </p:spTree>
    <p:extLst>
      <p:ext uri="{BB962C8B-B14F-4D97-AF65-F5344CB8AC3E}">
        <p14:creationId xmlns:p14="http://schemas.microsoft.com/office/powerpoint/2010/main" val="31664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6D983-2DC3-42EF-B91C-A50FF0635C4A}" type="slidenum">
              <a:rPr lang="en-US" smtClean="0"/>
              <a:t>4</a:t>
            </a:fld>
            <a:endParaRPr lang="en-US"/>
          </a:p>
        </p:txBody>
      </p:sp>
    </p:spTree>
    <p:extLst>
      <p:ext uri="{BB962C8B-B14F-4D97-AF65-F5344CB8AC3E}">
        <p14:creationId xmlns:p14="http://schemas.microsoft.com/office/powerpoint/2010/main" val="28157089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6D983-2DC3-42EF-B91C-A50FF0635C4A}" type="slidenum">
              <a:rPr lang="en-US" smtClean="0"/>
              <a:t>5</a:t>
            </a:fld>
            <a:endParaRPr lang="en-US"/>
          </a:p>
        </p:txBody>
      </p:sp>
    </p:spTree>
    <p:extLst>
      <p:ext uri="{BB962C8B-B14F-4D97-AF65-F5344CB8AC3E}">
        <p14:creationId xmlns:p14="http://schemas.microsoft.com/office/powerpoint/2010/main" val="3292012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6D983-2DC3-42EF-B91C-A50FF0635C4A}" type="slidenum">
              <a:rPr lang="en-US" smtClean="0"/>
              <a:t>8</a:t>
            </a:fld>
            <a:endParaRPr lang="en-US"/>
          </a:p>
        </p:txBody>
      </p:sp>
    </p:spTree>
    <p:extLst>
      <p:ext uri="{BB962C8B-B14F-4D97-AF65-F5344CB8AC3E}">
        <p14:creationId xmlns:p14="http://schemas.microsoft.com/office/powerpoint/2010/main" val="3828096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6D983-2DC3-42EF-B91C-A50FF0635C4A}" type="slidenum">
              <a:rPr lang="en-US" smtClean="0"/>
              <a:t>11</a:t>
            </a:fld>
            <a:endParaRPr lang="en-US"/>
          </a:p>
        </p:txBody>
      </p:sp>
    </p:spTree>
    <p:extLst>
      <p:ext uri="{BB962C8B-B14F-4D97-AF65-F5344CB8AC3E}">
        <p14:creationId xmlns:p14="http://schemas.microsoft.com/office/powerpoint/2010/main" val="2436269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16D983-2DC3-42EF-B91C-A50FF0635C4A}" type="slidenum">
              <a:rPr lang="en-US" smtClean="0"/>
              <a:t>12</a:t>
            </a:fld>
            <a:endParaRPr lang="en-US"/>
          </a:p>
        </p:txBody>
      </p:sp>
    </p:spTree>
    <p:extLst>
      <p:ext uri="{BB962C8B-B14F-4D97-AF65-F5344CB8AC3E}">
        <p14:creationId xmlns:p14="http://schemas.microsoft.com/office/powerpoint/2010/main" val="3079859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16D983-2DC3-42EF-B91C-A50FF0635C4A}" type="slidenum">
              <a:rPr lang="en-US" smtClean="0"/>
              <a:t>13</a:t>
            </a:fld>
            <a:endParaRPr lang="en-US"/>
          </a:p>
        </p:txBody>
      </p:sp>
    </p:spTree>
    <p:extLst>
      <p:ext uri="{BB962C8B-B14F-4D97-AF65-F5344CB8AC3E}">
        <p14:creationId xmlns:p14="http://schemas.microsoft.com/office/powerpoint/2010/main" val="2391637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CDB3CC-F982-40F9-8DD6-BCC9AFBF44BD}" type="datetime1">
              <a:rPr lang="en-US" smtClean="0"/>
              <a:pPr/>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314598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1656F7-E2D5-EF4D-B3EB-3635D9B80BF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69818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632998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1656F7-E2D5-EF4D-B3EB-3635D9B80BF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033797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1656F7-E2D5-EF4D-B3EB-3635D9B80BF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58469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656F7-E2D5-EF4D-B3EB-3635D9B80BFE}"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647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656F7-E2D5-EF4D-B3EB-3635D9B80BFE}"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093448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4113407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3037252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149379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 </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2283483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B7C81B-7B5A-A644-B3E8-EC3DC39B624D}" type="slidenum">
              <a:rPr lang="en-US" smtClean="0"/>
              <a:t>‹#›</a:t>
            </a:fld>
            <a:endParaRPr lang="en-US"/>
          </a:p>
        </p:txBody>
      </p:sp>
    </p:spTree>
    <p:extLst>
      <p:ext uri="{BB962C8B-B14F-4D97-AF65-F5344CB8AC3E}">
        <p14:creationId xmlns:p14="http://schemas.microsoft.com/office/powerpoint/2010/main" val="355394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Heading</a:t>
            </a:r>
          </a:p>
        </p:txBody>
      </p:sp>
      <p:sp>
        <p:nvSpPr>
          <p:cNvPr id="3" name="Content Placeholder 2"/>
          <p:cNvSpPr>
            <a:spLocks noGrp="1"/>
          </p:cNvSpPr>
          <p:nvPr>
            <p:ph sz="half" idx="1"/>
          </p:nvPr>
        </p:nvSpPr>
        <p:spPr>
          <a:xfrm>
            <a:off x="457200" y="1244277"/>
            <a:ext cx="4038600" cy="3394075"/>
          </a:xfrm>
        </p:spPr>
        <p:txBody>
          <a:bodyPr>
            <a:normAutofit/>
          </a:bodyPr>
          <a:lstStyle>
            <a:lvl1pPr>
              <a:defRPr sz="2000">
                <a:latin typeface="Arial"/>
                <a:cs typeface="Arial"/>
              </a:defRPr>
            </a:lvl1pPr>
            <a:lvl2pPr>
              <a:defRPr sz="2000">
                <a:latin typeface="Arial"/>
                <a:cs typeface="Arial"/>
              </a:defRPr>
            </a:lvl2pPr>
            <a:lvl3pPr>
              <a:defRPr sz="2000">
                <a:latin typeface="Arial"/>
                <a:cs typeface="Arial"/>
              </a:defRPr>
            </a:lvl3pPr>
            <a:lvl4pPr>
              <a:defRPr sz="2000">
                <a:latin typeface="Arial"/>
                <a:cs typeface="Arial"/>
              </a:defRPr>
            </a:lvl4pPr>
            <a:lvl5pPr>
              <a:defRPr sz="2000">
                <a:latin typeface="Arial"/>
                <a:cs typeface="Aria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44277"/>
            <a:ext cx="4038600" cy="3394075"/>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a:p>
        </p:txBody>
      </p:sp>
      <p:sp>
        <p:nvSpPr>
          <p:cNvPr id="5" name="Date Placeholder 4"/>
          <p:cNvSpPr>
            <a:spLocks noGrp="1"/>
          </p:cNvSpPr>
          <p:nvPr>
            <p:ph type="dt" sz="half" idx="10"/>
          </p:nvPr>
        </p:nvSpPr>
        <p:spPr/>
        <p:txBody>
          <a:bodyPr/>
          <a:lstStyle/>
          <a:p>
            <a:fld id="{3C30CA21-89C5-A040-B01E-D208A7FA3D8D}"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Heading</a:t>
            </a:r>
          </a:p>
        </p:txBody>
      </p:sp>
      <p:sp>
        <p:nvSpPr>
          <p:cNvPr id="3" name="Text Placeholder 2"/>
          <p:cNvSpPr>
            <a:spLocks noGrp="1"/>
          </p:cNvSpPr>
          <p:nvPr>
            <p:ph type="body" idx="1" hasCustomPrompt="1"/>
          </p:nvPr>
        </p:nvSpPr>
        <p:spPr>
          <a:xfrm>
            <a:off x="457200" y="1150938"/>
            <a:ext cx="4040188"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4" name="Content Placeholder 3"/>
          <p:cNvSpPr>
            <a:spLocks noGrp="1"/>
          </p:cNvSpPr>
          <p:nvPr>
            <p:ph sz="half" idx="2"/>
          </p:nvPr>
        </p:nvSpPr>
        <p:spPr>
          <a:xfrm>
            <a:off x="457200" y="1631950"/>
            <a:ext cx="4040188"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45025" y="1150938"/>
            <a:ext cx="4041775" cy="481012"/>
          </a:xfrm>
        </p:spPr>
        <p:txBody>
          <a:bodyPr anchor="b"/>
          <a:lstStyle>
            <a:lvl1pPr marL="0" indent="0">
              <a:buNone/>
              <a:defRPr sz="24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Subheading</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800">
                <a:latin typeface="Arial"/>
                <a:cs typeface="Arial"/>
              </a:defRPr>
            </a:lvl1pPr>
            <a:lvl2pPr>
              <a:defRPr sz="1800">
                <a:latin typeface="Arial"/>
                <a:cs typeface="Arial"/>
              </a:defRPr>
            </a:lvl2pPr>
            <a:lvl3pPr>
              <a:defRPr sz="1800">
                <a:latin typeface="Arial"/>
                <a:cs typeface="Arial"/>
              </a:defRPr>
            </a:lvl3pPr>
            <a:lvl4pPr>
              <a:defRPr sz="1800">
                <a:latin typeface="Arial"/>
                <a:cs typeface="Arial"/>
              </a:defRPr>
            </a:lvl4pPr>
            <a:lvl5pPr>
              <a:defRPr sz="1800">
                <a:latin typeface="Arial"/>
                <a:cs typeface="Aria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4/3/2023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4/3/2023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4/3/2023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4/3/2023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4/3/2023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07480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4/3/2023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4325" y="0"/>
            <a:ext cx="9178325" cy="1200150"/>
          </a:xfrm>
          <a:prstGeom prst="rect">
            <a:avLst/>
          </a:prstGeom>
          <a:solidFill>
            <a:srgbClr val="100E2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Heading</a:t>
            </a:r>
          </a:p>
        </p:txBody>
      </p:sp>
      <p:sp>
        <p:nvSpPr>
          <p:cNvPr id="3" name="Text Placeholder 2"/>
          <p:cNvSpPr>
            <a:spLocks noGrp="1"/>
          </p:cNvSpPr>
          <p:nvPr>
            <p:ph type="body" idx="1"/>
          </p:nvPr>
        </p:nvSpPr>
        <p:spPr>
          <a:xfrm>
            <a:off x="457200" y="1244277"/>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4/3/2023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CC7697F5-3DCA-0A4F-B9EA-FEC2794BD1A6}" type="slidenum">
              <a:rPr lang="en-US" smtClean="0"/>
              <a:t>‹#›</a:t>
            </a:fld>
            <a:endParaRPr lang="en-US"/>
          </a:p>
        </p:txBody>
      </p:sp>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89" r:id="rId8"/>
    <p:sldLayoutId id="2147493490" r:id="rId9"/>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4/3/2023</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41B7C81B-7B5A-A644-B3E8-EC3DC39B624D}" type="slidenum">
              <a:rPr lang="en-US" smtClean="0"/>
              <a:t>‹#›</a:t>
            </a:fld>
            <a:endParaRPr lang="en-US"/>
          </a:p>
        </p:txBody>
      </p:sp>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0" r:id="rId3"/>
    <p:sldLayoutId id="2147493471" r:id="rId4"/>
    <p:sldLayoutId id="2147493472" r:id="rId5"/>
    <p:sldLayoutId id="2147493473" r:id="rId6"/>
    <p:sldLayoutId id="2147493474" r:id="rId7"/>
    <p:sldLayoutId id="2147493475" r:id="rId8"/>
    <p:sldLayoutId id="2147493476" r:id="rId9"/>
    <p:sldLayoutId id="2147493477" r:id="rId10"/>
    <p:sldLayoutId id="214749347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hyperlink" Target="https://stamford.uconn.edu/academics/resources-services/" TargetMode="External"/><Relationship Id="rId2" Type="http://schemas.openxmlformats.org/officeDocument/2006/relationships/hyperlink" Target="https://nazhang.org/" TargetMode="Externa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hyperlink" Target="https://studentactivities.stamford.uconn.edu/leadership/"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png"/><Relationship Id="rId3" Type="http://schemas.openxmlformats.org/officeDocument/2006/relationships/image" Target="../media/image9.emf"/><Relationship Id="rId7" Type="http://schemas.openxmlformats.org/officeDocument/2006/relationships/image" Target="../media/image13.jpg"/><Relationship Id="rId12"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oday.uconn.edu/2022/05/uconn-noaa-deep-other-partners-celebrate-designation-of-estuarine-research-reserve-along-shoreline/" TargetMode="External"/><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averypoint.uconn.edu/university-life/advocacy-and-engagement/" TargetMode="External"/><Relationship Id="rId5" Type="http://schemas.openxmlformats.org/officeDocument/2006/relationships/hyperlink" Target="https://fye.averypoint.uconn.edu/" TargetMode="External"/><Relationship Id="rId4" Type="http://schemas.openxmlformats.org/officeDocument/2006/relationships/hyperlink" Target="https://academiccenter.averypoint.uconn.edu/"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operations.hartford.uconn.edu/hartford-matters-teaching-mini-grant-competition/" TargetMode="External"/><Relationship Id="rId2" Type="http://schemas.openxmlformats.org/officeDocument/2006/relationships/hyperlink" Target="https://achieve.uconn.edu/about-us-2/" TargetMode="Externa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hyperlink" Target="https://diversity.uconn.edu/trht/" TargetMode="External"/><Relationship Id="rId4" Type="http://schemas.openxmlformats.org/officeDocument/2006/relationships/hyperlink" Target="https://operations.hartford.uconn.edu/community-collaborations-funding-request/"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4878" y="616026"/>
            <a:ext cx="3185412" cy="160810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4000">
                <a:solidFill>
                  <a:schemeClr val="tx2">
                    <a:lumMod val="40000"/>
                    <a:lumOff val="60000"/>
                  </a:schemeClr>
                </a:solidFill>
                <a:latin typeface="Franklin Gothic Demi"/>
              </a:rPr>
              <a:t>UConn's Multiple Campuses</a:t>
            </a:r>
          </a:p>
        </p:txBody>
      </p:sp>
      <p:pic>
        <p:nvPicPr>
          <p:cNvPr id="3" name="Picture 7">
            <a:extLst>
              <a:ext uri="{FF2B5EF4-FFF2-40B4-BE49-F238E27FC236}">
                <a16:creationId xmlns:a16="http://schemas.microsoft.com/office/drawing/2014/main" id="{33CB40A8-C901-41F7-7C15-81F5522C4CC0}"/>
              </a:ext>
            </a:extLst>
          </p:cNvPr>
          <p:cNvPicPr>
            <a:picLocks noChangeAspect="1"/>
          </p:cNvPicPr>
          <p:nvPr/>
        </p:nvPicPr>
        <p:blipFill>
          <a:blip r:embed="rId2"/>
          <a:stretch>
            <a:fillRect/>
          </a:stretch>
        </p:blipFill>
        <p:spPr>
          <a:xfrm>
            <a:off x="6028680" y="2470630"/>
            <a:ext cx="2768707" cy="1856806"/>
          </a:xfrm>
          <a:prstGeom prst="rect">
            <a:avLst/>
          </a:prstGeom>
          <a:ln>
            <a:solidFill>
              <a:schemeClr val="bg1"/>
            </a:solidFill>
          </a:ln>
        </p:spPr>
      </p:pic>
      <p:pic>
        <p:nvPicPr>
          <p:cNvPr id="11" name="Picture 11">
            <a:extLst>
              <a:ext uri="{FF2B5EF4-FFF2-40B4-BE49-F238E27FC236}">
                <a16:creationId xmlns:a16="http://schemas.microsoft.com/office/drawing/2014/main" id="{0E0D1BBB-A8B8-8C74-1DDB-EC91E9792A36}"/>
              </a:ext>
            </a:extLst>
          </p:cNvPr>
          <p:cNvPicPr>
            <a:picLocks noChangeAspect="1"/>
          </p:cNvPicPr>
          <p:nvPr/>
        </p:nvPicPr>
        <p:blipFill>
          <a:blip r:embed="rId3"/>
          <a:srcRect/>
          <a:stretch/>
        </p:blipFill>
        <p:spPr>
          <a:xfrm>
            <a:off x="3094170" y="2487568"/>
            <a:ext cx="2772710" cy="1852170"/>
          </a:xfrm>
          <a:prstGeom prst="rect">
            <a:avLst/>
          </a:prstGeom>
          <a:ln>
            <a:solidFill>
              <a:schemeClr val="bg1"/>
            </a:solidFill>
          </a:ln>
        </p:spPr>
      </p:pic>
      <p:pic>
        <p:nvPicPr>
          <p:cNvPr id="12" name="Picture 12" descr="A picture containing text, person, indoor&#10;&#10;Description automatically generated">
            <a:extLst>
              <a:ext uri="{FF2B5EF4-FFF2-40B4-BE49-F238E27FC236}">
                <a16:creationId xmlns:a16="http://schemas.microsoft.com/office/drawing/2014/main" id="{B0BDBBBC-89DD-3742-F8C0-948236230CC1}"/>
              </a:ext>
            </a:extLst>
          </p:cNvPr>
          <p:cNvPicPr>
            <a:picLocks noChangeAspect="1"/>
          </p:cNvPicPr>
          <p:nvPr/>
        </p:nvPicPr>
        <p:blipFill>
          <a:blip r:embed="rId4"/>
          <a:stretch>
            <a:fillRect/>
          </a:stretch>
        </p:blipFill>
        <p:spPr>
          <a:xfrm>
            <a:off x="6024677" y="494539"/>
            <a:ext cx="2788720" cy="1856807"/>
          </a:xfrm>
          <a:prstGeom prst="rect">
            <a:avLst/>
          </a:prstGeom>
          <a:ln>
            <a:solidFill>
              <a:schemeClr val="bg1"/>
            </a:solidFill>
          </a:ln>
        </p:spPr>
      </p:pic>
      <p:pic>
        <p:nvPicPr>
          <p:cNvPr id="13" name="Picture 13">
            <a:extLst>
              <a:ext uri="{FF2B5EF4-FFF2-40B4-BE49-F238E27FC236}">
                <a16:creationId xmlns:a16="http://schemas.microsoft.com/office/drawing/2014/main" id="{A0E1BB04-6DD3-0441-F911-398A65A701FC}"/>
              </a:ext>
            </a:extLst>
          </p:cNvPr>
          <p:cNvPicPr>
            <a:picLocks noChangeAspect="1"/>
          </p:cNvPicPr>
          <p:nvPr/>
        </p:nvPicPr>
        <p:blipFill>
          <a:blip r:embed="rId5"/>
          <a:stretch>
            <a:fillRect/>
          </a:stretch>
        </p:blipFill>
        <p:spPr>
          <a:xfrm>
            <a:off x="3094169" y="494539"/>
            <a:ext cx="2772710" cy="1856807"/>
          </a:xfrm>
          <a:prstGeom prst="rect">
            <a:avLst/>
          </a:prstGeom>
          <a:ln>
            <a:solidFill>
              <a:schemeClr val="bg1"/>
            </a:solidFill>
          </a:ln>
        </p:spPr>
      </p:pic>
      <p:sp>
        <p:nvSpPr>
          <p:cNvPr id="16" name="TextBox 15">
            <a:extLst>
              <a:ext uri="{FF2B5EF4-FFF2-40B4-BE49-F238E27FC236}">
                <a16:creationId xmlns:a16="http://schemas.microsoft.com/office/drawing/2014/main" id="{E490B03E-C257-94AE-D90D-D53300707A77}"/>
              </a:ext>
            </a:extLst>
          </p:cNvPr>
          <p:cNvSpPr txBox="1"/>
          <p:nvPr/>
        </p:nvSpPr>
        <p:spPr>
          <a:xfrm>
            <a:off x="2990705" y="4648961"/>
            <a:ext cx="447393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600" b="1">
                <a:solidFill>
                  <a:schemeClr val="tx2">
                    <a:lumMod val="40000"/>
                    <a:lumOff val="60000"/>
                  </a:schemeClr>
                </a:solidFill>
                <a:latin typeface="Franklin Gothic Demi Cond"/>
                <a:cs typeface="Arial"/>
              </a:rPr>
              <a:t>STUDENTS FIRST, UCONN ALWAYS, HUSKIES FOREVER</a:t>
            </a:r>
          </a:p>
        </p:txBody>
      </p:sp>
      <p:sp>
        <p:nvSpPr>
          <p:cNvPr id="2" name="TextBox 1">
            <a:extLst>
              <a:ext uri="{FF2B5EF4-FFF2-40B4-BE49-F238E27FC236}">
                <a16:creationId xmlns:a16="http://schemas.microsoft.com/office/drawing/2014/main" id="{1A8A79EE-0355-2642-A309-6CE4A60450AC}"/>
              </a:ext>
            </a:extLst>
          </p:cNvPr>
          <p:cNvSpPr txBox="1"/>
          <p:nvPr/>
        </p:nvSpPr>
        <p:spPr>
          <a:xfrm>
            <a:off x="244878" y="2395628"/>
            <a:ext cx="230673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Franklin Gothic Demi Cond" panose="020B0706030402020204" pitchFamily="34" charset="0"/>
                <a:cs typeface="Calibri"/>
              </a:rPr>
              <a:t>Avery Point</a:t>
            </a:r>
          </a:p>
          <a:p>
            <a:r>
              <a:rPr lang="en-US" sz="2400">
                <a:solidFill>
                  <a:schemeClr val="bg1"/>
                </a:solidFill>
                <a:latin typeface="Franklin Gothic Demi Cond" panose="020B0706030402020204" pitchFamily="34" charset="0"/>
                <a:cs typeface="Calibri"/>
              </a:rPr>
              <a:t>Hartford</a:t>
            </a:r>
          </a:p>
          <a:p>
            <a:r>
              <a:rPr lang="en-US" sz="2400">
                <a:solidFill>
                  <a:schemeClr val="bg1"/>
                </a:solidFill>
                <a:latin typeface="Franklin Gothic Demi Cond" panose="020B0706030402020204" pitchFamily="34" charset="0"/>
                <a:cs typeface="Calibri"/>
              </a:rPr>
              <a:t>Stamford</a:t>
            </a:r>
          </a:p>
          <a:p>
            <a:r>
              <a:rPr lang="en-US" sz="2400">
                <a:solidFill>
                  <a:schemeClr val="bg1"/>
                </a:solidFill>
                <a:latin typeface="Franklin Gothic Demi Cond" panose="020B0706030402020204" pitchFamily="34" charset="0"/>
                <a:cs typeface="Calibri"/>
              </a:rPr>
              <a:t>Waterbury</a:t>
            </a:r>
          </a:p>
        </p:txBody>
      </p:sp>
    </p:spTree>
    <p:extLst>
      <p:ext uri="{BB962C8B-B14F-4D97-AF65-F5344CB8AC3E}">
        <p14:creationId xmlns:p14="http://schemas.microsoft.com/office/powerpoint/2010/main" val="440678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AF2EDA-FD39-0904-8004-EC89E6FB2F82}"/>
              </a:ext>
            </a:extLst>
          </p:cNvPr>
          <p:cNvSpPr/>
          <p:nvPr/>
        </p:nvSpPr>
        <p:spPr>
          <a:xfrm>
            <a:off x="32490" y="3222934"/>
            <a:ext cx="4117122" cy="189842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4829E3-ABD7-8901-D08C-CE1DF2B0495A}"/>
              </a:ext>
            </a:extLst>
          </p:cNvPr>
          <p:cNvSpPr/>
          <p:nvPr/>
        </p:nvSpPr>
        <p:spPr>
          <a:xfrm>
            <a:off x="32490" y="1248598"/>
            <a:ext cx="4117122" cy="19262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6" y="206375"/>
            <a:ext cx="8231681" cy="857250"/>
          </a:xfrm>
        </p:spPr>
        <p:txBody>
          <a:bodyPr>
            <a:noAutofit/>
          </a:bodyPr>
          <a:lstStyle/>
          <a:p>
            <a:r>
              <a:rPr lang="en-US" dirty="0">
                <a:latin typeface="Franklin Gothic Demi Cond" panose="020B0706030402020204" pitchFamily="34" charset="0"/>
              </a:rPr>
              <a:t>STAMFORD</a:t>
            </a:r>
          </a:p>
        </p:txBody>
      </p:sp>
      <p:sp>
        <p:nvSpPr>
          <p:cNvPr id="5" name="TextBox 4">
            <a:extLst>
              <a:ext uri="{FF2B5EF4-FFF2-40B4-BE49-F238E27FC236}">
                <a16:creationId xmlns:a16="http://schemas.microsoft.com/office/drawing/2014/main" id="{B0C1D858-D306-EB51-34FD-610886903686}"/>
              </a:ext>
            </a:extLst>
          </p:cNvPr>
          <p:cNvSpPr txBox="1"/>
          <p:nvPr/>
        </p:nvSpPr>
        <p:spPr>
          <a:xfrm>
            <a:off x="84707" y="1340930"/>
            <a:ext cx="3982515" cy="1384995"/>
          </a:xfrm>
          <a:prstGeom prst="rect">
            <a:avLst/>
          </a:prstGeom>
          <a:noFill/>
        </p:spPr>
        <p:txBody>
          <a:bodyPr wrap="square" rtlCol="0">
            <a:spAutoFit/>
          </a:bodyPr>
          <a:lstStyle/>
          <a:p>
            <a:r>
              <a:rPr lang="en-US" sz="1200" b="1" dirty="0">
                <a:cs typeface="Calibri Light" panose="020F0302020204030204" pitchFamily="34" charset="0"/>
              </a:rPr>
              <a:t>Research Landscape</a:t>
            </a:r>
          </a:p>
          <a:p>
            <a:endParaRPr lang="en-US" sz="1200" b="1" dirty="0">
              <a:cs typeface="Calibri Light" panose="020F0302020204030204" pitchFamily="34" charset="0"/>
            </a:endParaRPr>
          </a:p>
          <a:p>
            <a:pPr marL="171450" indent="-171450">
              <a:buFont typeface="Arial" panose="020B0604020202020204" pitchFamily="34" charset="0"/>
              <a:buChar char="•"/>
            </a:pPr>
            <a:r>
              <a:rPr lang="en-US" sz="1200" dirty="0">
                <a:cs typeface="Calibri Light" panose="020F0302020204030204" pitchFamily="34" charset="0"/>
              </a:rPr>
              <a:t>Full-time faculty research in each unit</a:t>
            </a:r>
          </a:p>
          <a:p>
            <a:pPr marL="171450" indent="-171450">
              <a:buFont typeface="Arial" panose="020B0604020202020204" pitchFamily="34" charset="0"/>
              <a:buChar char="•"/>
            </a:pPr>
            <a:r>
              <a:rPr lang="en-US" sz="1200" dirty="0">
                <a:cs typeface="Calibri Light" panose="020F0302020204030204" pitchFamily="34" charset="0"/>
              </a:rPr>
              <a:t>Research grants/Fellowships in HDFS and History</a:t>
            </a:r>
          </a:p>
          <a:p>
            <a:pPr marL="171450" indent="-171450">
              <a:buFont typeface="Arial" panose="020B0604020202020204" pitchFamily="34" charset="0"/>
              <a:buChar char="•"/>
            </a:pPr>
            <a:r>
              <a:rPr lang="en-US" sz="1200" b="0" i="0" u="sng" dirty="0">
                <a:solidFill>
                  <a:srgbClr val="0F3389"/>
                </a:solidFill>
                <a:effectLst/>
                <a:hlinkClick r:id="rId2"/>
              </a:rPr>
              <a:t>Family Resilience and Mindfulness Empowerment (FRAME) Lab</a:t>
            </a:r>
            <a:r>
              <a:rPr lang="en-US" sz="1200" b="0" i="0" dirty="0">
                <a:solidFill>
                  <a:srgbClr val="000E2F"/>
                </a:solidFill>
                <a:effectLst/>
              </a:rPr>
              <a:t>  </a:t>
            </a:r>
            <a:endParaRPr lang="en-US" sz="1200" dirty="0">
              <a:cs typeface="Calibri Light" panose="020F0302020204030204" pitchFamily="34" charset="0"/>
            </a:endParaRPr>
          </a:p>
          <a:p>
            <a:pPr marL="171450" indent="-171450">
              <a:buFont typeface="Arial" panose="020B0604020202020204" pitchFamily="34" charset="0"/>
              <a:buChar char="•"/>
            </a:pPr>
            <a:r>
              <a:rPr lang="en-US" sz="1200" dirty="0">
                <a:cs typeface="Calibri Light" panose="020F0302020204030204" pitchFamily="34" charset="0"/>
              </a:rPr>
              <a:t>Monthly Faculty Colloquia</a:t>
            </a:r>
            <a:endParaRPr lang="en-US" sz="1200" b="1" dirty="0">
              <a:cs typeface="Calibri Light" panose="020F0302020204030204" pitchFamily="34" charset="0"/>
            </a:endParaRPr>
          </a:p>
        </p:txBody>
      </p:sp>
      <p:sp>
        <p:nvSpPr>
          <p:cNvPr id="6" name="TextBox 5">
            <a:extLst>
              <a:ext uri="{FF2B5EF4-FFF2-40B4-BE49-F238E27FC236}">
                <a16:creationId xmlns:a16="http://schemas.microsoft.com/office/drawing/2014/main" id="{6FD1C64B-5D34-3ECD-2BE3-97BF83F71C6A}"/>
              </a:ext>
            </a:extLst>
          </p:cNvPr>
          <p:cNvSpPr txBox="1"/>
          <p:nvPr/>
        </p:nvSpPr>
        <p:spPr>
          <a:xfrm>
            <a:off x="67302" y="3290520"/>
            <a:ext cx="4017327" cy="1384995"/>
          </a:xfrm>
          <a:prstGeom prst="rect">
            <a:avLst/>
          </a:prstGeom>
          <a:noFill/>
        </p:spPr>
        <p:txBody>
          <a:bodyPr wrap="square" rtlCol="0">
            <a:spAutoFit/>
          </a:bodyPr>
          <a:lstStyle/>
          <a:p>
            <a:r>
              <a:rPr lang="en-US" sz="1200" b="1" dirty="0">
                <a:latin typeface="+mj-lt"/>
              </a:rPr>
              <a:t>Community Outreach &amp; Engagement</a:t>
            </a:r>
          </a:p>
          <a:p>
            <a:endParaRPr lang="en-US" sz="1200" b="1" dirty="0">
              <a:latin typeface="+mj-lt"/>
            </a:endParaRPr>
          </a:p>
          <a:p>
            <a:pPr marL="171450" indent="-171450">
              <a:buFont typeface="Arial" panose="020B0604020202020204" pitchFamily="34" charset="0"/>
              <a:buChar char="•"/>
            </a:pPr>
            <a:r>
              <a:rPr lang="en-US" sz="1200" b="1" dirty="0">
                <a:latin typeface="+mj-lt"/>
              </a:rPr>
              <a:t>4,640 internship opportunities within 30-mile radius of Stamford</a:t>
            </a:r>
          </a:p>
          <a:p>
            <a:pPr marL="171450" indent="-171450">
              <a:buFont typeface="Arial" panose="020B0604020202020204" pitchFamily="34" charset="0"/>
              <a:buChar char="•"/>
            </a:pPr>
            <a:r>
              <a:rPr lang="en-US" sz="1200" b="1" dirty="0">
                <a:latin typeface="+mj-lt"/>
              </a:rPr>
              <a:t>Synchrony Digital Technology Center on campus</a:t>
            </a:r>
          </a:p>
          <a:p>
            <a:pPr marL="171450" indent="-171450">
              <a:buFont typeface="Arial" panose="020B0604020202020204" pitchFamily="34" charset="0"/>
              <a:buChar char="•"/>
            </a:pPr>
            <a:r>
              <a:rPr lang="en-US" sz="1200" b="1" dirty="0">
                <a:latin typeface="+mj-lt"/>
              </a:rPr>
              <a:t>Partnership with Stop &amp; Shop for Husky Harvest</a:t>
            </a:r>
          </a:p>
          <a:p>
            <a:endParaRPr lang="en-US" sz="1200" b="1" dirty="0">
              <a:latin typeface="+mj-lt"/>
            </a:endParaRPr>
          </a:p>
        </p:txBody>
      </p:sp>
      <p:sp>
        <p:nvSpPr>
          <p:cNvPr id="14" name="Rectangle 13">
            <a:extLst>
              <a:ext uri="{FF2B5EF4-FFF2-40B4-BE49-F238E27FC236}">
                <a16:creationId xmlns:a16="http://schemas.microsoft.com/office/drawing/2014/main" id="{E5A188CF-01BB-906E-B016-D84A742AC865}"/>
              </a:ext>
            </a:extLst>
          </p:cNvPr>
          <p:cNvSpPr/>
          <p:nvPr/>
        </p:nvSpPr>
        <p:spPr>
          <a:xfrm>
            <a:off x="4191386" y="1248598"/>
            <a:ext cx="2529685" cy="192627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31C18-A617-2EAE-FF30-DACE6CDA8C08}"/>
              </a:ext>
            </a:extLst>
          </p:cNvPr>
          <p:cNvSpPr/>
          <p:nvPr/>
        </p:nvSpPr>
        <p:spPr>
          <a:xfrm>
            <a:off x="4191385" y="3222934"/>
            <a:ext cx="2529685" cy="189842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E85164-354E-633B-E5B0-58545C83ED12}"/>
              </a:ext>
            </a:extLst>
          </p:cNvPr>
          <p:cNvSpPr txBox="1"/>
          <p:nvPr/>
        </p:nvSpPr>
        <p:spPr>
          <a:xfrm>
            <a:off x="4231476" y="1238491"/>
            <a:ext cx="2599965" cy="2215991"/>
          </a:xfrm>
          <a:prstGeom prst="rect">
            <a:avLst/>
          </a:prstGeom>
          <a:noFill/>
        </p:spPr>
        <p:txBody>
          <a:bodyPr wrap="square" rtlCol="0">
            <a:spAutoFit/>
          </a:bodyPr>
          <a:lstStyle/>
          <a:p>
            <a:r>
              <a:rPr lang="en-US" sz="1200" b="1" dirty="0">
                <a:hlinkClick r:id="rId3"/>
              </a:rPr>
              <a:t>Student Success</a:t>
            </a:r>
            <a:endParaRPr lang="en-US" sz="1200" b="1" dirty="0"/>
          </a:p>
          <a:p>
            <a:pPr marL="171450" indent="-171450">
              <a:buFont typeface="Arial" panose="020B0604020202020204" pitchFamily="34" charset="0"/>
              <a:buChar char="•"/>
            </a:pPr>
            <a:r>
              <a:rPr lang="en-US" sz="1000" dirty="0"/>
              <a:t>Academic Advising Center </a:t>
            </a:r>
          </a:p>
          <a:p>
            <a:pPr marL="171450" indent="-171450">
              <a:buFont typeface="Arial" panose="020B0604020202020204" pitchFamily="34" charset="0"/>
              <a:buChar char="•"/>
            </a:pPr>
            <a:r>
              <a:rPr lang="en-US" sz="1000" dirty="0"/>
              <a:t>Tutoring Center (Q and W)</a:t>
            </a:r>
          </a:p>
          <a:p>
            <a:pPr marL="171450" indent="-171450">
              <a:buFont typeface="Arial" panose="020B0604020202020204" pitchFamily="34" charset="0"/>
              <a:buChar char="•"/>
            </a:pPr>
            <a:r>
              <a:rPr lang="en-US" sz="1000" dirty="0"/>
              <a:t>ISS Center for Access Center for Access and Post-Secondary Success</a:t>
            </a:r>
          </a:p>
          <a:p>
            <a:pPr marL="171450" indent="-171450">
              <a:buFont typeface="Arial" panose="020B0604020202020204" pitchFamily="34" charset="0"/>
              <a:buChar char="•"/>
            </a:pPr>
            <a:r>
              <a:rPr lang="en-US" sz="1000" dirty="0"/>
              <a:t>Career Services Center</a:t>
            </a:r>
          </a:p>
          <a:p>
            <a:pPr marL="171450" indent="-171450">
              <a:buFont typeface="Arial" panose="020B0604020202020204" pitchFamily="34" charset="0"/>
              <a:buChar char="•"/>
            </a:pPr>
            <a:r>
              <a:rPr lang="en-US" sz="1000" dirty="0"/>
              <a:t>Center for Students with Disabilities</a:t>
            </a:r>
          </a:p>
          <a:p>
            <a:pPr marL="171450" indent="-171450">
              <a:buFont typeface="Arial" panose="020B0604020202020204" pitchFamily="34" charset="0"/>
              <a:buChar char="•"/>
            </a:pPr>
            <a:r>
              <a:rPr lang="en-US" sz="1000" dirty="0"/>
              <a:t>Mental Health Resource Center</a:t>
            </a:r>
          </a:p>
          <a:p>
            <a:pPr marL="171450" indent="-171450">
              <a:buFont typeface="Arial" panose="020B0604020202020204" pitchFamily="34" charset="0"/>
              <a:buChar char="•"/>
            </a:pPr>
            <a:r>
              <a:rPr lang="en-US" sz="1000" dirty="0"/>
              <a:t>Honor’s Program</a:t>
            </a:r>
          </a:p>
          <a:p>
            <a:pPr marL="171450" indent="-171450">
              <a:buFont typeface="Arial" panose="020B0604020202020204" pitchFamily="34" charset="0"/>
              <a:buChar char="•"/>
            </a:pPr>
            <a:r>
              <a:rPr lang="en-US" sz="1000" dirty="0">
                <a:hlinkClick r:id="rId4"/>
              </a:rPr>
              <a:t>Leadership Certificate</a:t>
            </a:r>
            <a:endParaRPr lang="en-US" sz="1000" dirty="0"/>
          </a:p>
          <a:p>
            <a:pPr marL="171450" indent="-171450">
              <a:buFont typeface="Arial" panose="020B0604020202020204" pitchFamily="34" charset="0"/>
              <a:buChar char="•"/>
            </a:pPr>
            <a:r>
              <a:rPr lang="en-US" sz="1000" dirty="0"/>
              <a:t>Student membership at YMCA</a:t>
            </a:r>
          </a:p>
          <a:p>
            <a:pPr marL="171450" indent="-171450">
              <a:buFont typeface="Arial" panose="020B0604020202020204" pitchFamily="34" charset="0"/>
              <a:buChar char="•"/>
            </a:pPr>
            <a:r>
              <a:rPr lang="en-US" sz="1000" dirty="0"/>
              <a:t>Husky Harvest</a:t>
            </a:r>
          </a:p>
          <a:p>
            <a:endParaRPr lang="en-US" sz="1200" b="1" dirty="0"/>
          </a:p>
          <a:p>
            <a:endParaRPr lang="en-US" sz="400" dirty="0"/>
          </a:p>
        </p:txBody>
      </p:sp>
      <p:sp>
        <p:nvSpPr>
          <p:cNvPr id="17" name="TextBox 16">
            <a:extLst>
              <a:ext uri="{FF2B5EF4-FFF2-40B4-BE49-F238E27FC236}">
                <a16:creationId xmlns:a16="http://schemas.microsoft.com/office/drawing/2014/main" id="{5DD1AD10-E91A-473A-6E17-8E9A8DB776CB}"/>
              </a:ext>
            </a:extLst>
          </p:cNvPr>
          <p:cNvSpPr txBox="1"/>
          <p:nvPr/>
        </p:nvSpPr>
        <p:spPr>
          <a:xfrm>
            <a:off x="4191385" y="3290520"/>
            <a:ext cx="2407725" cy="1631216"/>
          </a:xfrm>
          <a:prstGeom prst="rect">
            <a:avLst/>
          </a:prstGeom>
          <a:noFill/>
        </p:spPr>
        <p:txBody>
          <a:bodyPr wrap="square" rtlCol="0">
            <a:spAutoFit/>
          </a:bodyPr>
          <a:lstStyle/>
          <a:p>
            <a:r>
              <a:rPr lang="en-US" sz="1200" b="1" dirty="0"/>
              <a:t>Teaching Excellence</a:t>
            </a:r>
          </a:p>
          <a:p>
            <a:endParaRPr lang="en-US" sz="1200" b="1" dirty="0"/>
          </a:p>
          <a:p>
            <a:r>
              <a:rPr lang="en-US" sz="1200" dirty="0"/>
              <a:t>Center for Excellence in Teaching and Learning</a:t>
            </a:r>
          </a:p>
          <a:p>
            <a:r>
              <a:rPr lang="en-US" sz="1200" dirty="0"/>
              <a:t>Faculty Council</a:t>
            </a:r>
          </a:p>
          <a:p>
            <a:r>
              <a:rPr lang="en-US" sz="1200" dirty="0"/>
              <a:t>Faculty mentor program (beginning Fall ’23)</a:t>
            </a:r>
          </a:p>
          <a:p>
            <a:endParaRPr lang="en-US" sz="1200" b="1" dirty="0"/>
          </a:p>
          <a:p>
            <a:endParaRPr lang="en-US" sz="400" dirty="0"/>
          </a:p>
        </p:txBody>
      </p:sp>
      <p:sp>
        <p:nvSpPr>
          <p:cNvPr id="18" name="Rectangle 17">
            <a:extLst>
              <a:ext uri="{FF2B5EF4-FFF2-40B4-BE49-F238E27FC236}">
                <a16:creationId xmlns:a16="http://schemas.microsoft.com/office/drawing/2014/main" id="{500D059A-FEBA-FBC7-24B1-BF13FE8FF77A}"/>
              </a:ext>
            </a:extLst>
          </p:cNvPr>
          <p:cNvSpPr/>
          <p:nvPr/>
        </p:nvSpPr>
        <p:spPr>
          <a:xfrm>
            <a:off x="6762843" y="1238491"/>
            <a:ext cx="2313853" cy="2948254"/>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1CB685-6EE9-195E-ABEF-E3B994C9487C}"/>
              </a:ext>
            </a:extLst>
          </p:cNvPr>
          <p:cNvSpPr txBox="1"/>
          <p:nvPr/>
        </p:nvSpPr>
        <p:spPr>
          <a:xfrm>
            <a:off x="6852328" y="1786920"/>
            <a:ext cx="2130505" cy="1569660"/>
          </a:xfrm>
          <a:prstGeom prst="rect">
            <a:avLst/>
          </a:prstGeom>
          <a:noFill/>
        </p:spPr>
        <p:txBody>
          <a:bodyPr wrap="square" rtlCol="0">
            <a:spAutoFit/>
          </a:bodyPr>
          <a:lstStyle/>
          <a:p>
            <a:r>
              <a:rPr lang="en-US" sz="1200" b="1" dirty="0"/>
              <a:t>Diversity, Equity, Inclusion &amp; Justice(DEIJ)</a:t>
            </a:r>
          </a:p>
          <a:p>
            <a:pPr algn="ctr"/>
            <a:endParaRPr lang="en-US" sz="1200" b="1" dirty="0"/>
          </a:p>
          <a:p>
            <a:pPr marL="171450" indent="-171450">
              <a:buFont typeface="Arial" panose="020B0604020202020204" pitchFamily="34" charset="0"/>
              <a:buChar char="•"/>
            </a:pPr>
            <a:r>
              <a:rPr lang="en-US" sz="1200" dirty="0"/>
              <a:t>Active student organizations focused on diversity </a:t>
            </a:r>
          </a:p>
          <a:p>
            <a:pPr marL="171450" indent="-171450">
              <a:buFont typeface="Arial" panose="020B0604020202020204" pitchFamily="34" charset="0"/>
              <a:buChar char="•"/>
            </a:pPr>
            <a:r>
              <a:rPr lang="en-US" sz="1200" dirty="0"/>
              <a:t>La </a:t>
            </a:r>
            <a:r>
              <a:rPr lang="en-US" sz="1200" dirty="0" err="1"/>
              <a:t>Communidad</a:t>
            </a:r>
            <a:r>
              <a:rPr lang="en-US" sz="1200" dirty="0"/>
              <a:t> Intellectual (Fall ’23)</a:t>
            </a:r>
          </a:p>
          <a:p>
            <a:pPr marL="171450" indent="-171450">
              <a:buFont typeface="Arial" panose="020B0604020202020204" pitchFamily="34" charset="0"/>
              <a:buChar char="•"/>
            </a:pPr>
            <a:r>
              <a:rPr lang="en-US" sz="1200" dirty="0"/>
              <a:t>Affinity Center</a:t>
            </a:r>
          </a:p>
        </p:txBody>
      </p:sp>
      <p:pic>
        <p:nvPicPr>
          <p:cNvPr id="4" name="Picture 3" descr="Logo&#10;&#10;Description automatically generated">
            <a:extLst>
              <a:ext uri="{FF2B5EF4-FFF2-40B4-BE49-F238E27FC236}">
                <a16:creationId xmlns:a16="http://schemas.microsoft.com/office/drawing/2014/main" id="{481B8A21-F1A0-078E-CFB3-CDB003CC0B09}"/>
              </a:ext>
            </a:extLst>
          </p:cNvPr>
          <p:cNvPicPr>
            <a:picLocks noChangeAspect="1"/>
          </p:cNvPicPr>
          <p:nvPr/>
        </p:nvPicPr>
        <p:blipFill>
          <a:blip r:embed="rId5"/>
          <a:stretch>
            <a:fillRect/>
          </a:stretch>
        </p:blipFill>
        <p:spPr>
          <a:xfrm>
            <a:off x="6908006" y="4361611"/>
            <a:ext cx="2017409" cy="624734"/>
          </a:xfrm>
          <a:prstGeom prst="rect">
            <a:avLst/>
          </a:prstGeom>
        </p:spPr>
      </p:pic>
    </p:spTree>
    <p:extLst>
      <p:ext uri="{BB962C8B-B14F-4D97-AF65-F5344CB8AC3E}">
        <p14:creationId xmlns:p14="http://schemas.microsoft.com/office/powerpoint/2010/main" val="3314261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lumMod val="95000"/>
                </a:schemeClr>
              </a:solidFill>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lstStyle/>
          <a:p>
            <a:r>
              <a:rPr lang="en-US">
                <a:latin typeface="Franklin Gothic Demi Cond" panose="020B0706030402020204" pitchFamily="34" charset="0"/>
              </a:rPr>
              <a:t>WATERBURY</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9144000"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latin typeface="Franklin Gothic Demi Cond" panose="020B0706030402020204" pitchFamily="34" charset="0"/>
                <a:cs typeface="Calibri"/>
              </a:rPr>
              <a:t>Fall</a:t>
            </a:r>
            <a:r>
              <a:rPr lang="en-US" sz="1400">
                <a:solidFill>
                  <a:schemeClr val="bg1"/>
                </a:solidFill>
                <a:latin typeface="Franklin Gothic Demi Cond" panose="020B0706030402020204" pitchFamily="34" charset="0"/>
                <a:cs typeface="Calibri"/>
              </a:rPr>
              <a:t> </a:t>
            </a:r>
            <a:r>
              <a:rPr lang="en-US" sz="1400" b="1">
                <a:solidFill>
                  <a:schemeClr val="bg1"/>
                </a:solidFill>
                <a:latin typeface="Franklin Gothic Demi Cond" panose="020B0706030402020204" pitchFamily="34" charset="0"/>
                <a:cs typeface="Calibri"/>
              </a:rPr>
              <a:t>2022</a:t>
            </a:r>
            <a:endParaRPr lang="en-US" sz="1400" b="1">
              <a:solidFill>
                <a:schemeClr val="bg1"/>
              </a:solidFill>
              <a:latin typeface="Franklin Gothic Demi Cond" panose="020B0706030402020204" pitchFamily="34" charset="0"/>
            </a:endParaRPr>
          </a:p>
        </p:txBody>
      </p:sp>
      <p:sp>
        <p:nvSpPr>
          <p:cNvPr id="9" name="Rectangle 8">
            <a:extLst>
              <a:ext uri="{FF2B5EF4-FFF2-40B4-BE49-F238E27FC236}">
                <a16:creationId xmlns:a16="http://schemas.microsoft.com/office/drawing/2014/main" id="{5C038631-8A22-49CF-BB19-EA0DBC990C1E}"/>
              </a:ext>
            </a:extLst>
          </p:cNvPr>
          <p:cNvSpPr/>
          <p:nvPr/>
        </p:nvSpPr>
        <p:spPr>
          <a:xfrm>
            <a:off x="220850" y="1868673"/>
            <a:ext cx="4236850" cy="22947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First Generation Students: 55% </a:t>
            </a:r>
            <a:r>
              <a:rPr lang="en-US" sz="1300" i="1">
                <a:solidFill>
                  <a:schemeClr val="bg1">
                    <a:lumMod val="50000"/>
                  </a:schemeClr>
                </a:solidFill>
                <a:cs typeface="Calibri"/>
              </a:rPr>
              <a:t>(University: 35%)</a:t>
            </a:r>
            <a:endParaRPr lang="en-US" sz="1300">
              <a:solidFill>
                <a:srgbClr val="002060"/>
              </a:solidFill>
            </a:endParaRPr>
          </a:p>
        </p:txBody>
      </p:sp>
      <p:sp>
        <p:nvSpPr>
          <p:cNvPr id="10" name="Rectangle 9">
            <a:extLst>
              <a:ext uri="{FF2B5EF4-FFF2-40B4-BE49-F238E27FC236}">
                <a16:creationId xmlns:a16="http://schemas.microsoft.com/office/drawing/2014/main" id="{37300227-BF45-46AF-A284-901F30377985}"/>
              </a:ext>
            </a:extLst>
          </p:cNvPr>
          <p:cNvSpPr/>
          <p:nvPr/>
        </p:nvSpPr>
        <p:spPr>
          <a:xfrm>
            <a:off x="220849" y="2189225"/>
            <a:ext cx="4236851" cy="2110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Pell Eligible Students: 48% </a:t>
            </a:r>
            <a:r>
              <a:rPr lang="en-US" sz="1300" i="1">
                <a:solidFill>
                  <a:schemeClr val="bg1">
                    <a:lumMod val="50000"/>
                  </a:schemeClr>
                </a:solidFill>
                <a:cs typeface="Calibri"/>
              </a:rPr>
              <a:t>(University: 28%)</a:t>
            </a:r>
            <a:endParaRPr lang="en-US" sz="1300">
              <a:solidFill>
                <a:srgbClr val="002060"/>
              </a:solidFill>
            </a:endParaRPr>
          </a:p>
        </p:txBody>
      </p:sp>
      <p:graphicFrame>
        <p:nvGraphicFramePr>
          <p:cNvPr id="5" name="Table 4">
            <a:extLst>
              <a:ext uri="{FF2B5EF4-FFF2-40B4-BE49-F238E27FC236}">
                <a16:creationId xmlns:a16="http://schemas.microsoft.com/office/drawing/2014/main" id="{212D2D83-893E-8A45-1CFF-EE6D8B13E81C}"/>
              </a:ext>
            </a:extLst>
          </p:cNvPr>
          <p:cNvGraphicFramePr>
            <a:graphicFrameLocks noGrp="1"/>
          </p:cNvGraphicFramePr>
          <p:nvPr>
            <p:extLst>
              <p:ext uri="{D42A27DB-BD31-4B8C-83A1-F6EECF244321}">
                <p14:modId xmlns:p14="http://schemas.microsoft.com/office/powerpoint/2010/main" val="3304320747"/>
              </p:ext>
            </p:extLst>
          </p:nvPr>
        </p:nvGraphicFramePr>
        <p:xfrm>
          <a:off x="4747959" y="2292555"/>
          <a:ext cx="4157997" cy="822960"/>
        </p:xfrm>
        <a:graphic>
          <a:graphicData uri="http://schemas.openxmlformats.org/drawingml/2006/table">
            <a:tbl>
              <a:tblPr>
                <a:tableStyleId>{3C2FFA5D-87B4-456A-9821-1D502468CF0F}</a:tableStyleId>
              </a:tblPr>
              <a:tblGrid>
                <a:gridCol w="2156680">
                  <a:extLst>
                    <a:ext uri="{9D8B030D-6E8A-4147-A177-3AD203B41FA5}">
                      <a16:colId xmlns:a16="http://schemas.microsoft.com/office/drawing/2014/main" val="1617560379"/>
                    </a:ext>
                  </a:extLst>
                </a:gridCol>
                <a:gridCol w="988842">
                  <a:extLst>
                    <a:ext uri="{9D8B030D-6E8A-4147-A177-3AD203B41FA5}">
                      <a16:colId xmlns:a16="http://schemas.microsoft.com/office/drawing/2014/main" val="1848061301"/>
                    </a:ext>
                  </a:extLst>
                </a:gridCol>
                <a:gridCol w="1012475">
                  <a:extLst>
                    <a:ext uri="{9D8B030D-6E8A-4147-A177-3AD203B41FA5}">
                      <a16:colId xmlns:a16="http://schemas.microsoft.com/office/drawing/2014/main" val="613167375"/>
                    </a:ext>
                  </a:extLst>
                </a:gridCol>
              </a:tblGrid>
              <a:tr h="182880">
                <a:tc>
                  <a:txBody>
                    <a:bodyPr/>
                    <a:lstStyle/>
                    <a:p>
                      <a:pPr algn="l" fontAlgn="b"/>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4 Year</a:t>
                      </a:r>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6 Year</a:t>
                      </a:r>
                      <a:endParaRPr lang="en-US" sz="1300" b="1"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541921479"/>
                  </a:ext>
                </a:extLst>
              </a:tr>
              <a:tr h="182880">
                <a:tc>
                  <a:txBody>
                    <a:bodyPr/>
                    <a:lstStyle/>
                    <a:p>
                      <a:pPr algn="l" fontAlgn="b"/>
                      <a:r>
                        <a:rPr lang="en-US" sz="1300" u="none" strike="noStrike">
                          <a:effectLst/>
                        </a:rPr>
                        <a:t>Fall 2017 entering class</a:t>
                      </a:r>
                      <a:endParaRPr lang="en-US" sz="1300" b="0" i="0" u="none" strike="noStrike">
                        <a:solidFill>
                          <a:srgbClr val="000000"/>
                        </a:solidFill>
                        <a:effectLst/>
                        <a:latin typeface="+mn-lt"/>
                      </a:endParaRP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41%</a:t>
                      </a: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48%</a:t>
                      </a:r>
                    </a:p>
                  </a:txBody>
                  <a:tcPr marL="7620" marR="7620" marT="7620" marB="0" anchor="b"/>
                </a:tc>
                <a:extLst>
                  <a:ext uri="{0D108BD9-81ED-4DB2-BD59-A6C34878D82A}">
                    <a16:rowId xmlns:a16="http://schemas.microsoft.com/office/drawing/2014/main" val="4113444501"/>
                  </a:ext>
                </a:extLst>
              </a:tr>
              <a:tr h="190500">
                <a:tc>
                  <a:txBody>
                    <a:bodyPr/>
                    <a:lstStyle/>
                    <a:p>
                      <a:pPr algn="l" fontAlgn="b"/>
                      <a:r>
                        <a:rPr lang="en-US" sz="1300" u="none" strike="noStrike">
                          <a:effectLst/>
                        </a:rPr>
                        <a:t>Fall 2016 entering class</a:t>
                      </a:r>
                      <a:endParaRPr lang="en-US" sz="1300" b="0" i="0" u="none" strike="noStrike">
                        <a:solidFill>
                          <a:srgbClr val="000000"/>
                        </a:solidFill>
                        <a:effectLst/>
                        <a:latin typeface="+mn-lt"/>
                      </a:endParaRP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39%</a:t>
                      </a: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57%</a:t>
                      </a:r>
                    </a:p>
                  </a:txBody>
                  <a:tcPr marL="7620" marR="7620" marT="7620" marB="0" anchor="b"/>
                </a:tc>
                <a:extLst>
                  <a:ext uri="{0D108BD9-81ED-4DB2-BD59-A6C34878D82A}">
                    <a16:rowId xmlns:a16="http://schemas.microsoft.com/office/drawing/2014/main" val="2137144391"/>
                  </a:ext>
                </a:extLst>
              </a:tr>
              <a:tr h="190500">
                <a:tc>
                  <a:txBody>
                    <a:bodyPr/>
                    <a:lstStyle/>
                    <a:p>
                      <a:pPr algn="l" fontAlgn="b"/>
                      <a:r>
                        <a:rPr lang="en-US" sz="1300" b="0" i="1" u="none" strike="noStrike">
                          <a:solidFill>
                            <a:schemeClr val="bg1">
                              <a:lumMod val="50000"/>
                            </a:schemeClr>
                          </a:solidFill>
                          <a:effectLst/>
                          <a:latin typeface="+mn-lt"/>
                        </a:rPr>
                        <a:t>University Average (Fall 2016)</a:t>
                      </a:r>
                    </a:p>
                  </a:txBody>
                  <a:tcPr marL="7620" marR="7620" marT="7620" marB="0" anchor="b"/>
                </a:tc>
                <a:tc>
                  <a:txBody>
                    <a:bodyPr/>
                    <a:lstStyle/>
                    <a:p>
                      <a:pPr algn="ctr" fontAlgn="b"/>
                      <a:r>
                        <a:rPr lang="en-US" sz="1300" b="0" i="1" u="none" strike="noStrike">
                          <a:solidFill>
                            <a:schemeClr val="bg1">
                              <a:lumMod val="50000"/>
                            </a:schemeClr>
                          </a:solidFill>
                          <a:effectLst/>
                          <a:latin typeface="+mn-lt"/>
                        </a:rPr>
                        <a:t>66%</a:t>
                      </a:r>
                    </a:p>
                  </a:txBody>
                  <a:tcPr marL="7620" marR="7620" marT="7620" marB="0" anchor="b"/>
                </a:tc>
                <a:tc>
                  <a:txBody>
                    <a:bodyPr/>
                    <a:lstStyle/>
                    <a:p>
                      <a:pPr algn="ctr" fontAlgn="b"/>
                      <a:r>
                        <a:rPr lang="en-US" sz="1300" b="0" i="1" u="none" strike="noStrike">
                          <a:solidFill>
                            <a:schemeClr val="bg1">
                              <a:lumMod val="50000"/>
                            </a:schemeClr>
                          </a:solidFill>
                          <a:effectLst/>
                          <a:latin typeface="+mn-lt"/>
                        </a:rPr>
                        <a:t>78%</a:t>
                      </a:r>
                    </a:p>
                  </a:txBody>
                  <a:tcPr marL="7620" marR="7620" marT="7620" marB="0" anchor="b"/>
                </a:tc>
                <a:extLst>
                  <a:ext uri="{0D108BD9-81ED-4DB2-BD59-A6C34878D82A}">
                    <a16:rowId xmlns:a16="http://schemas.microsoft.com/office/drawing/2014/main" val="82146659"/>
                  </a:ext>
                </a:extLst>
              </a:tr>
            </a:tbl>
          </a:graphicData>
        </a:graphic>
      </p:graphicFrame>
      <p:sp>
        <p:nvSpPr>
          <p:cNvPr id="12" name="TextBox 11">
            <a:extLst>
              <a:ext uri="{FF2B5EF4-FFF2-40B4-BE49-F238E27FC236}">
                <a16:creationId xmlns:a16="http://schemas.microsoft.com/office/drawing/2014/main" id="{2700EFA4-B926-646D-5674-7D530B16A7F8}"/>
              </a:ext>
            </a:extLst>
          </p:cNvPr>
          <p:cNvSpPr txBox="1"/>
          <p:nvPr/>
        </p:nvSpPr>
        <p:spPr>
          <a:xfrm>
            <a:off x="4747959" y="2000167"/>
            <a:ext cx="4157997" cy="292388"/>
          </a:xfrm>
          <a:prstGeom prst="rect">
            <a:avLst/>
          </a:prstGeom>
          <a:solidFill>
            <a:srgbClr val="0F1938"/>
          </a:solidFill>
        </p:spPr>
        <p:txBody>
          <a:bodyPr wrap="square" rtlCol="0">
            <a:spAutoFit/>
          </a:bodyPr>
          <a:lstStyle/>
          <a:p>
            <a:r>
              <a:rPr lang="en-US" sz="1300" b="1">
                <a:solidFill>
                  <a:schemeClr val="bg1"/>
                </a:solidFill>
              </a:rPr>
              <a:t>Graduation Rates</a:t>
            </a:r>
          </a:p>
        </p:txBody>
      </p:sp>
      <p:sp>
        <p:nvSpPr>
          <p:cNvPr id="13" name="TextBox 12">
            <a:extLst>
              <a:ext uri="{FF2B5EF4-FFF2-40B4-BE49-F238E27FC236}">
                <a16:creationId xmlns:a16="http://schemas.microsoft.com/office/drawing/2014/main" id="{F26360C5-8584-BBE1-E87B-1EF790B47742}"/>
              </a:ext>
            </a:extLst>
          </p:cNvPr>
          <p:cNvSpPr txBox="1"/>
          <p:nvPr/>
        </p:nvSpPr>
        <p:spPr>
          <a:xfrm>
            <a:off x="4556586" y="1646078"/>
            <a:ext cx="4421983" cy="307777"/>
          </a:xfrm>
          <a:prstGeom prst="rect">
            <a:avLst/>
          </a:prstGeom>
          <a:noFill/>
        </p:spPr>
        <p:txBody>
          <a:bodyPr wrap="square" rtlCol="0">
            <a:spAutoFit/>
          </a:bodyPr>
          <a:lstStyle/>
          <a:p>
            <a:pPr algn="ctr"/>
            <a:r>
              <a:rPr lang="en-US" sz="1400" dirty="0">
                <a:solidFill>
                  <a:srgbClr val="0F1938"/>
                </a:solidFill>
              </a:rPr>
              <a:t>Student Success</a:t>
            </a:r>
          </a:p>
        </p:txBody>
      </p:sp>
      <p:graphicFrame>
        <p:nvGraphicFramePr>
          <p:cNvPr id="15" name="Table 14">
            <a:extLst>
              <a:ext uri="{FF2B5EF4-FFF2-40B4-BE49-F238E27FC236}">
                <a16:creationId xmlns:a16="http://schemas.microsoft.com/office/drawing/2014/main" id="{78055CDD-603E-155B-1B6D-1805E555C033}"/>
              </a:ext>
            </a:extLst>
          </p:cNvPr>
          <p:cNvGraphicFramePr>
            <a:graphicFrameLocks noGrp="1"/>
          </p:cNvGraphicFramePr>
          <p:nvPr>
            <p:extLst>
              <p:ext uri="{D42A27DB-BD31-4B8C-83A1-F6EECF244321}">
                <p14:modId xmlns:p14="http://schemas.microsoft.com/office/powerpoint/2010/main" val="2101688728"/>
              </p:ext>
            </p:extLst>
          </p:nvPr>
        </p:nvGraphicFramePr>
        <p:xfrm>
          <a:off x="4747958" y="3480956"/>
          <a:ext cx="4157996" cy="82296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endParaRPr lang="en-US" sz="13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1" u="none" strike="noStrike">
                          <a:effectLst/>
                        </a:rPr>
                        <a:t>% Retained after 1 year</a:t>
                      </a:r>
                      <a:endParaRPr lang="en-US" sz="13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90500">
                <a:tc>
                  <a:txBody>
                    <a:bodyPr/>
                    <a:lstStyle/>
                    <a:p>
                      <a:pPr algn="l" fontAlgn="b"/>
                      <a:r>
                        <a:rPr lang="en-US" sz="1300" u="none" strike="noStrike">
                          <a:effectLst/>
                        </a:rPr>
                        <a:t>Fall 2020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78%</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2124889"/>
                  </a:ext>
                </a:extLst>
              </a:tr>
              <a:tr h="182880">
                <a:tc>
                  <a:txBody>
                    <a:bodyPr/>
                    <a:lstStyle/>
                    <a:p>
                      <a:pPr algn="l" fontAlgn="b"/>
                      <a:r>
                        <a:rPr lang="en-US" sz="1300" u="none" strike="noStrike">
                          <a:effectLst/>
                        </a:rPr>
                        <a:t>Fall 2021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dirty="0">
                          <a:effectLst/>
                        </a:rPr>
                        <a:t>76%</a:t>
                      </a:r>
                      <a:endParaRPr lang="en-US" sz="13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09106015"/>
                  </a:ext>
                </a:extLst>
              </a:tr>
              <a:tr h="18288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300" b="0" i="1" u="none" strike="noStrike">
                          <a:solidFill>
                            <a:schemeClr val="bg1">
                              <a:lumMod val="50000"/>
                            </a:schemeClr>
                          </a:solidFill>
                          <a:effectLst/>
                          <a:latin typeface="+mn-lt"/>
                        </a:rPr>
                        <a:t>University Average (Fall 2021)</a:t>
                      </a:r>
                    </a:p>
                  </a:txBody>
                  <a:tcPr marL="7620" marR="7620" marT="7620" marB="0" anchor="b"/>
                </a:tc>
                <a:tc>
                  <a:txBody>
                    <a:bodyPr/>
                    <a:lstStyle/>
                    <a:p>
                      <a:pPr algn="ctr" fontAlgn="b"/>
                      <a:r>
                        <a:rPr lang="en-US" sz="1300" b="0" i="1" u="none" strike="noStrike" dirty="0">
                          <a:solidFill>
                            <a:schemeClr val="bg1">
                              <a:lumMod val="50000"/>
                            </a:schemeClr>
                          </a:solidFill>
                          <a:effectLst/>
                          <a:latin typeface="Calibri" panose="020F0502020204030204" pitchFamily="34" charset="0"/>
                        </a:rPr>
                        <a:t>87%</a:t>
                      </a:r>
                    </a:p>
                  </a:txBody>
                  <a:tcPr marL="7620" marR="7620" marT="7620" marB="0" anchor="b"/>
                </a:tc>
                <a:extLst>
                  <a:ext uri="{0D108BD9-81ED-4DB2-BD59-A6C34878D82A}">
                    <a16:rowId xmlns:a16="http://schemas.microsoft.com/office/drawing/2014/main" val="1386894081"/>
                  </a:ext>
                </a:extLst>
              </a:tr>
            </a:tbl>
          </a:graphicData>
        </a:graphic>
      </p:graphicFrame>
      <p:sp>
        <p:nvSpPr>
          <p:cNvPr id="16" name="TextBox 15">
            <a:extLst>
              <a:ext uri="{FF2B5EF4-FFF2-40B4-BE49-F238E27FC236}">
                <a16:creationId xmlns:a16="http://schemas.microsoft.com/office/drawing/2014/main" id="{320AF30C-A7C3-2410-4487-332E4EC313CA}"/>
              </a:ext>
            </a:extLst>
          </p:cNvPr>
          <p:cNvSpPr txBox="1"/>
          <p:nvPr/>
        </p:nvSpPr>
        <p:spPr>
          <a:xfrm>
            <a:off x="4747958" y="3188568"/>
            <a:ext cx="4157997" cy="292388"/>
          </a:xfrm>
          <a:prstGeom prst="rect">
            <a:avLst/>
          </a:prstGeom>
          <a:solidFill>
            <a:srgbClr val="0F1938"/>
          </a:solidFill>
        </p:spPr>
        <p:txBody>
          <a:bodyPr wrap="square" rtlCol="0">
            <a:spAutoFit/>
          </a:bodyPr>
          <a:lstStyle/>
          <a:p>
            <a:r>
              <a:rPr lang="en-US" sz="1300" b="1">
                <a:solidFill>
                  <a:schemeClr val="bg1"/>
                </a:solidFill>
              </a:rPr>
              <a:t>Retention Rates</a:t>
            </a:r>
          </a:p>
        </p:txBody>
      </p:sp>
      <p:sp>
        <p:nvSpPr>
          <p:cNvPr id="17" name="TextBox 16">
            <a:extLst>
              <a:ext uri="{FF2B5EF4-FFF2-40B4-BE49-F238E27FC236}">
                <a16:creationId xmlns:a16="http://schemas.microsoft.com/office/drawing/2014/main" id="{326F043E-5888-1C87-C660-E76B0648AB27}"/>
              </a:ext>
            </a:extLst>
          </p:cNvPr>
          <p:cNvSpPr txBox="1"/>
          <p:nvPr/>
        </p:nvSpPr>
        <p:spPr>
          <a:xfrm>
            <a:off x="4747960" y="4362763"/>
            <a:ext cx="4157997" cy="292388"/>
          </a:xfrm>
          <a:prstGeom prst="rect">
            <a:avLst/>
          </a:prstGeom>
          <a:solidFill>
            <a:srgbClr val="0F1938"/>
          </a:solidFill>
        </p:spPr>
        <p:txBody>
          <a:bodyPr wrap="square" rtlCol="0">
            <a:spAutoFit/>
          </a:bodyPr>
          <a:lstStyle/>
          <a:p>
            <a:r>
              <a:rPr lang="en-US" sz="1300" b="1">
                <a:solidFill>
                  <a:schemeClr val="bg1"/>
                </a:solidFill>
              </a:rPr>
              <a:t>DFW Rate Fall 2017 – Spring 2022	</a:t>
            </a:r>
          </a:p>
        </p:txBody>
      </p:sp>
      <p:graphicFrame>
        <p:nvGraphicFramePr>
          <p:cNvPr id="20" name="Table 19">
            <a:extLst>
              <a:ext uri="{FF2B5EF4-FFF2-40B4-BE49-F238E27FC236}">
                <a16:creationId xmlns:a16="http://schemas.microsoft.com/office/drawing/2014/main" id="{B31B71CA-1218-BF21-755E-4A3AD85466CC}"/>
              </a:ext>
            </a:extLst>
          </p:cNvPr>
          <p:cNvGraphicFramePr>
            <a:graphicFrameLocks noGrp="1"/>
          </p:cNvGraphicFramePr>
          <p:nvPr>
            <p:extLst>
              <p:ext uri="{D42A27DB-BD31-4B8C-83A1-F6EECF244321}">
                <p14:modId xmlns:p14="http://schemas.microsoft.com/office/powerpoint/2010/main" val="3235403396"/>
              </p:ext>
            </p:extLst>
          </p:nvPr>
        </p:nvGraphicFramePr>
        <p:xfrm>
          <a:off x="4747961" y="4622051"/>
          <a:ext cx="4157996" cy="41148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r>
                        <a:rPr lang="en-US" sz="1300" b="0" i="0" u="none" strike="noStrike">
                          <a:solidFill>
                            <a:srgbClr val="000000"/>
                          </a:solidFill>
                          <a:effectLst/>
                          <a:latin typeface="Calibri" panose="020F0502020204030204" pitchFamily="34" charset="0"/>
                        </a:rPr>
                        <a:t>Undergraduate</a:t>
                      </a:r>
                    </a:p>
                  </a:txBody>
                  <a:tcPr marL="7620" marR="7620" marT="7620" marB="0" anchor="b"/>
                </a:tc>
                <a:tc>
                  <a:txBody>
                    <a:bodyPr/>
                    <a:lstStyle/>
                    <a:p>
                      <a:pPr algn="ctr" fontAlgn="b"/>
                      <a:r>
                        <a:rPr lang="en-US" sz="1300" b="0" u="none" strike="noStrike">
                          <a:effectLst/>
                        </a:rPr>
                        <a:t>12%</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82880">
                <a:tc>
                  <a:txBody>
                    <a:bodyPr/>
                    <a:lstStyle/>
                    <a:p>
                      <a:pPr algn="l" fontAlgn="b"/>
                      <a:r>
                        <a:rPr lang="en-US" sz="1300" b="0" i="1" u="none" strike="noStrike">
                          <a:solidFill>
                            <a:schemeClr val="bg1">
                              <a:lumMod val="50000"/>
                            </a:schemeClr>
                          </a:solidFill>
                          <a:effectLst/>
                          <a:latin typeface="+mn-lt"/>
                        </a:rPr>
                        <a:t>University Average </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0" i="1" u="none" strike="noStrike">
                          <a:solidFill>
                            <a:schemeClr val="bg1">
                              <a:lumMod val="50000"/>
                            </a:schemeClr>
                          </a:solidFill>
                          <a:effectLst/>
                          <a:latin typeface="Calibri" panose="020F0502020204030204" pitchFamily="34" charset="0"/>
                        </a:rPr>
                        <a:t>7%</a:t>
                      </a:r>
                    </a:p>
                  </a:txBody>
                  <a:tcPr marL="7620" marR="7620" marT="7620" marB="0" anchor="b"/>
                </a:tc>
                <a:extLst>
                  <a:ext uri="{0D108BD9-81ED-4DB2-BD59-A6C34878D82A}">
                    <a16:rowId xmlns:a16="http://schemas.microsoft.com/office/drawing/2014/main" val="4063969255"/>
                  </a:ext>
                </a:extLst>
              </a:tr>
            </a:tbl>
          </a:graphicData>
        </a:graphic>
      </p:graphicFrame>
      <p:graphicFrame>
        <p:nvGraphicFramePr>
          <p:cNvPr id="8" name="Chart 7">
            <a:extLst>
              <a:ext uri="{FF2B5EF4-FFF2-40B4-BE49-F238E27FC236}">
                <a16:creationId xmlns:a16="http://schemas.microsoft.com/office/drawing/2014/main" id="{E9E66F25-4751-4F64-B0EA-93B97260F75F}"/>
              </a:ext>
            </a:extLst>
          </p:cNvPr>
          <p:cNvGraphicFramePr>
            <a:graphicFrameLocks/>
          </p:cNvGraphicFramePr>
          <p:nvPr>
            <p:extLst>
              <p:ext uri="{D42A27DB-BD31-4B8C-83A1-F6EECF244321}">
                <p14:modId xmlns:p14="http://schemas.microsoft.com/office/powerpoint/2010/main" val="4062864342"/>
              </p:ext>
            </p:extLst>
          </p:nvPr>
        </p:nvGraphicFramePr>
        <p:xfrm>
          <a:off x="0" y="2559893"/>
          <a:ext cx="4546443" cy="250220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BC8271C-3D80-FC00-F190-CA35F5ED4125}"/>
              </a:ext>
            </a:extLst>
          </p:cNvPr>
          <p:cNvSpPr txBox="1"/>
          <p:nvPr/>
        </p:nvSpPr>
        <p:spPr>
          <a:xfrm>
            <a:off x="8327036" y="418975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842171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605634"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normAutofit/>
          </a:bodyPr>
          <a:lstStyle/>
          <a:p>
            <a:r>
              <a:rPr lang="en-US">
                <a:latin typeface="Franklin Gothic Demi Cond" panose="020B0706030402020204" pitchFamily="34" charset="0"/>
              </a:rPr>
              <a:t>WATERBURY</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Enrollment Trends</a:t>
            </a:r>
            <a:endParaRPr lang="en-US" b="1">
              <a:solidFill>
                <a:schemeClr val="bg1"/>
              </a:solidFill>
              <a:latin typeface="Franklin Gothic Demi Cond" panose="020B0706030402020204" pitchFamily="34" charset="0"/>
            </a:endParaRPr>
          </a:p>
        </p:txBody>
      </p:sp>
      <p:sp>
        <p:nvSpPr>
          <p:cNvPr id="6" name="TextBox 5">
            <a:extLst>
              <a:ext uri="{FF2B5EF4-FFF2-40B4-BE49-F238E27FC236}">
                <a16:creationId xmlns:a16="http://schemas.microsoft.com/office/drawing/2014/main" id="{1FCF3BFF-8222-FA76-E0B2-F2354632AC0F}"/>
              </a:ext>
            </a:extLst>
          </p:cNvPr>
          <p:cNvSpPr txBox="1"/>
          <p:nvPr/>
        </p:nvSpPr>
        <p:spPr>
          <a:xfrm>
            <a:off x="4717513" y="1747856"/>
            <a:ext cx="2278745" cy="276999"/>
          </a:xfrm>
          <a:prstGeom prst="rect">
            <a:avLst/>
          </a:prstGeom>
          <a:noFill/>
        </p:spPr>
        <p:txBody>
          <a:bodyPr wrap="square" rtlCol="0">
            <a:spAutoFit/>
          </a:bodyPr>
          <a:lstStyle/>
          <a:p>
            <a:r>
              <a:rPr lang="en-US" sz="1200" b="1">
                <a:solidFill>
                  <a:srgbClr val="100E2F"/>
                </a:solidFill>
              </a:rPr>
              <a:t>Undergraduate 4-Year Degrees</a:t>
            </a:r>
          </a:p>
        </p:txBody>
      </p:sp>
      <p:sp>
        <p:nvSpPr>
          <p:cNvPr id="8" name="TextBox 7">
            <a:extLst>
              <a:ext uri="{FF2B5EF4-FFF2-40B4-BE49-F238E27FC236}">
                <a16:creationId xmlns:a16="http://schemas.microsoft.com/office/drawing/2014/main" id="{099553D7-9FE3-14A1-4A02-D82F0B89068E}"/>
              </a:ext>
            </a:extLst>
          </p:cNvPr>
          <p:cNvSpPr txBox="1"/>
          <p:nvPr/>
        </p:nvSpPr>
        <p:spPr>
          <a:xfrm>
            <a:off x="6915744" y="1747856"/>
            <a:ext cx="1728787" cy="276999"/>
          </a:xfrm>
          <a:prstGeom prst="rect">
            <a:avLst/>
          </a:prstGeom>
          <a:noFill/>
        </p:spPr>
        <p:txBody>
          <a:bodyPr wrap="square" rtlCol="0">
            <a:spAutoFit/>
          </a:bodyPr>
          <a:lstStyle/>
          <a:p>
            <a:r>
              <a:rPr lang="en-US" sz="1200" b="1">
                <a:solidFill>
                  <a:srgbClr val="100E2F"/>
                </a:solidFill>
              </a:rPr>
              <a:t>Graduate Programs</a:t>
            </a:r>
            <a:endParaRPr lang="en-US" sz="1100" b="1">
              <a:solidFill>
                <a:srgbClr val="100E2F"/>
              </a:solidFill>
            </a:endParaRPr>
          </a:p>
        </p:txBody>
      </p:sp>
      <p:cxnSp>
        <p:nvCxnSpPr>
          <p:cNvPr id="27" name="Straight Connector 26">
            <a:extLst>
              <a:ext uri="{FF2B5EF4-FFF2-40B4-BE49-F238E27FC236}">
                <a16:creationId xmlns:a16="http://schemas.microsoft.com/office/drawing/2014/main" id="{C064843B-5DCD-025B-BE0D-7AC7110F17BC}"/>
              </a:ext>
            </a:extLst>
          </p:cNvPr>
          <p:cNvCxnSpPr>
            <a:cxnSpLocks/>
          </p:cNvCxnSpPr>
          <p:nvPr/>
        </p:nvCxnSpPr>
        <p:spPr>
          <a:xfrm>
            <a:off x="6857998" y="1747856"/>
            <a:ext cx="0" cy="3062327"/>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921E4DD1-2448-A4B7-A435-0E9A0F5256F8}"/>
              </a:ext>
            </a:extLst>
          </p:cNvPr>
          <p:cNvSpPr/>
          <p:nvPr/>
        </p:nvSpPr>
        <p:spPr>
          <a:xfrm>
            <a:off x="4571999"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Degree Programs</a:t>
            </a:r>
            <a:endParaRPr lang="en-US" b="1">
              <a:solidFill>
                <a:schemeClr val="bg1"/>
              </a:solidFill>
              <a:latin typeface="Franklin Gothic Demi Cond" panose="020B0706030402020204" pitchFamily="34" charset="0"/>
            </a:endParaRPr>
          </a:p>
        </p:txBody>
      </p:sp>
      <p:sp>
        <p:nvSpPr>
          <p:cNvPr id="28" name="TextBox 27">
            <a:extLst>
              <a:ext uri="{FF2B5EF4-FFF2-40B4-BE49-F238E27FC236}">
                <a16:creationId xmlns:a16="http://schemas.microsoft.com/office/drawing/2014/main" id="{6D93F176-A341-DE27-7367-D27CA62E3440}"/>
              </a:ext>
            </a:extLst>
          </p:cNvPr>
          <p:cNvSpPr txBox="1"/>
          <p:nvPr/>
        </p:nvSpPr>
        <p:spPr>
          <a:xfrm>
            <a:off x="4717513" y="2007144"/>
            <a:ext cx="1856726" cy="2896864"/>
          </a:xfrm>
          <a:prstGeom prst="rect">
            <a:avLst/>
          </a:prstGeom>
          <a:noFill/>
        </p:spPr>
        <p:txBody>
          <a:bodyPr wrap="square" numCol="1" rtlCol="0">
            <a:noAutofit/>
          </a:bodyPr>
          <a:lstStyle/>
          <a:p>
            <a:r>
              <a:rPr lang="en-US" sz="1050">
                <a:solidFill>
                  <a:srgbClr val="100E2F"/>
                </a:solidFill>
              </a:rPr>
              <a:t>Allied Health Science</a:t>
            </a:r>
          </a:p>
          <a:p>
            <a:r>
              <a:rPr lang="en-US" sz="1050">
                <a:solidFill>
                  <a:srgbClr val="100E2F"/>
                </a:solidFill>
              </a:rPr>
              <a:t>American Studies</a:t>
            </a:r>
          </a:p>
          <a:p>
            <a:r>
              <a:rPr lang="en-US" sz="1050">
                <a:solidFill>
                  <a:srgbClr val="100E2F"/>
                </a:solidFill>
              </a:rPr>
              <a:t>Business Administration</a:t>
            </a:r>
          </a:p>
          <a:p>
            <a:r>
              <a:rPr lang="en-US" sz="1050">
                <a:solidFill>
                  <a:srgbClr val="100E2F"/>
                </a:solidFill>
              </a:rPr>
              <a:t>Business Data Analytics</a:t>
            </a:r>
          </a:p>
          <a:p>
            <a:r>
              <a:rPr lang="en-US" sz="1050">
                <a:solidFill>
                  <a:srgbClr val="100E2F"/>
                </a:solidFill>
              </a:rPr>
              <a:t>English</a:t>
            </a:r>
          </a:p>
          <a:p>
            <a:r>
              <a:rPr lang="en-US" sz="1050">
                <a:solidFill>
                  <a:srgbClr val="100E2F"/>
                </a:solidFill>
              </a:rPr>
              <a:t>General Studies</a:t>
            </a:r>
          </a:p>
          <a:p>
            <a:r>
              <a:rPr lang="en-US" sz="1050">
                <a:solidFill>
                  <a:srgbClr val="100E2F"/>
                </a:solidFill>
              </a:rPr>
              <a:t>Human Development and Family Sciences</a:t>
            </a:r>
          </a:p>
          <a:p>
            <a:r>
              <a:rPr lang="en-US" sz="1050">
                <a:solidFill>
                  <a:srgbClr val="100E2F"/>
                </a:solidFill>
              </a:rPr>
              <a:t>Psychological Sciences</a:t>
            </a:r>
          </a:p>
          <a:p>
            <a:r>
              <a:rPr lang="en-US" sz="1050">
                <a:solidFill>
                  <a:srgbClr val="100E2F"/>
                </a:solidFill>
              </a:rPr>
              <a:t>Urban and Community Studies</a:t>
            </a:r>
          </a:p>
          <a:p>
            <a:endParaRPr lang="en-US" sz="1100"/>
          </a:p>
          <a:p>
            <a:endParaRPr lang="en-US" sz="1100"/>
          </a:p>
        </p:txBody>
      </p:sp>
      <p:sp>
        <p:nvSpPr>
          <p:cNvPr id="31" name="TextBox 30">
            <a:extLst>
              <a:ext uri="{FF2B5EF4-FFF2-40B4-BE49-F238E27FC236}">
                <a16:creationId xmlns:a16="http://schemas.microsoft.com/office/drawing/2014/main" id="{E4563883-FF50-9BA0-753F-9FED29984703}"/>
              </a:ext>
            </a:extLst>
          </p:cNvPr>
          <p:cNvSpPr txBox="1"/>
          <p:nvPr/>
        </p:nvSpPr>
        <p:spPr>
          <a:xfrm>
            <a:off x="6915744" y="2012055"/>
            <a:ext cx="2704843" cy="577081"/>
          </a:xfrm>
          <a:prstGeom prst="rect">
            <a:avLst/>
          </a:prstGeom>
          <a:noFill/>
        </p:spPr>
        <p:txBody>
          <a:bodyPr wrap="square" rtlCol="0">
            <a:spAutoFit/>
          </a:bodyPr>
          <a:lstStyle/>
          <a:p>
            <a:r>
              <a:rPr lang="en-US" sz="105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School of Nursing </a:t>
            </a:r>
          </a:p>
          <a:p>
            <a:r>
              <a:rPr lang="en-US" sz="1050">
                <a:solidFill>
                  <a:srgbClr val="100E2F"/>
                </a:solidFill>
                <a:latin typeface="Calibri" panose="020F0502020204030204" pitchFamily="34" charset="0"/>
                <a:ea typeface="Calibri" panose="020F0502020204030204" pitchFamily="34" charset="0"/>
                <a:cs typeface="Times New Roman" panose="02020603050405020304" pitchFamily="18" charset="0"/>
              </a:rPr>
              <a:t>Certificate Entry into Nursing (</a:t>
            </a: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CEIN)</a:t>
            </a:r>
          </a:p>
          <a:p>
            <a:endPar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88A81CB-3082-FB59-FA21-45773B1B446C}"/>
              </a:ext>
            </a:extLst>
          </p:cNvPr>
          <p:cNvSpPr txBox="1"/>
          <p:nvPr/>
        </p:nvSpPr>
        <p:spPr>
          <a:xfrm>
            <a:off x="6915744" y="2422131"/>
            <a:ext cx="1850231" cy="1933414"/>
          </a:xfrm>
          <a:prstGeom prst="rect">
            <a:avLst/>
          </a:prstGeom>
          <a:noFill/>
        </p:spPr>
        <p:txBody>
          <a:bodyPr wrap="square" rtlCol="0">
            <a:spAutoFit/>
          </a:bodyPr>
          <a:lstStyle/>
          <a:p>
            <a:pPr marL="0" marR="0">
              <a:lnSpc>
                <a:spcPct val="107000"/>
              </a:lnSpc>
              <a:spcBef>
                <a:spcPts val="0"/>
              </a:spcBef>
            </a:pPr>
            <a:r>
              <a:rPr lang="en-US" sz="110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Neag School of Education</a:t>
            </a:r>
          </a:p>
          <a:p>
            <a:pPr marR="0" lvl="0">
              <a:lnSpc>
                <a:spcPct val="107000"/>
              </a:lnSpc>
              <a:spcBef>
                <a:spcPts val="0"/>
              </a:spcBef>
            </a:pP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Connecticut Teacher Certification</a:t>
            </a:r>
          </a:p>
          <a:p>
            <a:pPr marR="0" lvl="0">
              <a:lnSpc>
                <a:spcPct val="107000"/>
              </a:lnSpc>
              <a:spcBef>
                <a:spcPts val="0"/>
              </a:spcBef>
            </a:pP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MA Curriculum and Instruction</a:t>
            </a:r>
          </a:p>
          <a:p>
            <a:pPr marR="0" lvl="0">
              <a:lnSpc>
                <a:spcPct val="107000"/>
              </a:lnSpc>
              <a:spcBef>
                <a:spcPts val="0"/>
              </a:spcBef>
            </a:pPr>
            <a:r>
              <a:rPr lang="en-US" sz="1050">
                <a:solidFill>
                  <a:srgbClr val="100E2F"/>
                </a:solidFill>
                <a:latin typeface="Calibri" panose="020F0502020204030204" pitchFamily="34" charset="0"/>
                <a:ea typeface="Calibri" panose="020F0502020204030204" pitchFamily="34" charset="0"/>
                <a:cs typeface="Times New Roman" panose="02020603050405020304" pitchFamily="18" charset="0"/>
              </a:rPr>
              <a:t>MA</a:t>
            </a: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 Educational Psychology</a:t>
            </a:r>
          </a:p>
          <a:p>
            <a:pPr marR="0" lvl="0">
              <a:lnSpc>
                <a:spcPct val="107000"/>
              </a:lnSpc>
              <a:spcBef>
                <a:spcPts val="0"/>
              </a:spcBef>
            </a:pPr>
            <a:endParaRPr lang="en-US" sz="1050">
              <a:solidFill>
                <a:srgbClr val="100E2F"/>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105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School of Business</a:t>
            </a:r>
          </a:p>
          <a:p>
            <a:pPr marR="0" lvl="0">
              <a:lnSpc>
                <a:spcPct val="107000"/>
              </a:lnSpc>
              <a:spcBef>
                <a:spcPts val="0"/>
              </a:spcBef>
            </a:pPr>
            <a:r>
              <a:rPr lang="en-US" sz="1050">
                <a:solidFill>
                  <a:srgbClr val="100E2F"/>
                </a:solidFill>
                <a:latin typeface="Calibri" panose="020F0502020204030204" pitchFamily="34" charset="0"/>
                <a:ea typeface="Calibri" panose="020F0502020204030204" pitchFamily="34" charset="0"/>
                <a:cs typeface="Times New Roman" panose="02020603050405020304" pitchFamily="18" charset="0"/>
              </a:rPr>
              <a:t>MBA</a:t>
            </a:r>
            <a:endPar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a:solidFill>
                <a:srgbClr val="100E2F"/>
              </a:solidFill>
            </a:endParaRPr>
          </a:p>
        </p:txBody>
      </p:sp>
      <p:graphicFrame>
        <p:nvGraphicFramePr>
          <p:cNvPr id="3" name="Chart 2">
            <a:extLst>
              <a:ext uri="{FF2B5EF4-FFF2-40B4-BE49-F238E27FC236}">
                <a16:creationId xmlns:a16="http://schemas.microsoft.com/office/drawing/2014/main" id="{C235E68E-A4C8-A8B8-3F9F-372D62F1FA00}"/>
              </a:ext>
            </a:extLst>
          </p:cNvPr>
          <p:cNvGraphicFramePr/>
          <p:nvPr>
            <p:extLst>
              <p:ext uri="{D42A27DB-BD31-4B8C-83A1-F6EECF244321}">
                <p14:modId xmlns:p14="http://schemas.microsoft.com/office/powerpoint/2010/main" val="2590064017"/>
              </p:ext>
            </p:extLst>
          </p:nvPr>
        </p:nvGraphicFramePr>
        <p:xfrm>
          <a:off x="77378" y="1688690"/>
          <a:ext cx="4470511" cy="34548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143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AF2EDA-FD39-0904-8004-EC89E6FB2F82}"/>
              </a:ext>
            </a:extLst>
          </p:cNvPr>
          <p:cNvSpPr/>
          <p:nvPr/>
        </p:nvSpPr>
        <p:spPr>
          <a:xfrm>
            <a:off x="32490" y="3222934"/>
            <a:ext cx="4117122" cy="189842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4829E3-ABD7-8901-D08C-CE1DF2B0495A}"/>
              </a:ext>
            </a:extLst>
          </p:cNvPr>
          <p:cNvSpPr/>
          <p:nvPr/>
        </p:nvSpPr>
        <p:spPr>
          <a:xfrm>
            <a:off x="32490" y="1248598"/>
            <a:ext cx="4117122" cy="19262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6" y="206375"/>
            <a:ext cx="8231681" cy="857250"/>
          </a:xfrm>
        </p:spPr>
        <p:txBody>
          <a:bodyPr>
            <a:noAutofit/>
          </a:bodyPr>
          <a:lstStyle/>
          <a:p>
            <a:r>
              <a:rPr lang="en-US" dirty="0">
                <a:latin typeface="Franklin Gothic Demi Cond" panose="020B0706030402020204" pitchFamily="34" charset="0"/>
              </a:rPr>
              <a:t>WATERBURY</a:t>
            </a:r>
          </a:p>
        </p:txBody>
      </p:sp>
      <p:sp>
        <p:nvSpPr>
          <p:cNvPr id="5" name="TextBox 4">
            <a:extLst>
              <a:ext uri="{FF2B5EF4-FFF2-40B4-BE49-F238E27FC236}">
                <a16:creationId xmlns:a16="http://schemas.microsoft.com/office/drawing/2014/main" id="{B0C1D858-D306-EB51-34FD-610886903686}"/>
              </a:ext>
            </a:extLst>
          </p:cNvPr>
          <p:cNvSpPr txBox="1"/>
          <p:nvPr/>
        </p:nvSpPr>
        <p:spPr>
          <a:xfrm>
            <a:off x="62226" y="1260835"/>
            <a:ext cx="4052139" cy="1892826"/>
          </a:xfrm>
          <a:prstGeom prst="rect">
            <a:avLst/>
          </a:prstGeom>
          <a:noFill/>
        </p:spPr>
        <p:txBody>
          <a:bodyPr wrap="square" rtlCol="0">
            <a:spAutoFit/>
          </a:bodyPr>
          <a:lstStyle/>
          <a:p>
            <a:pPr algn="just">
              <a:spcBef>
                <a:spcPts val="600"/>
              </a:spcBef>
            </a:pPr>
            <a:r>
              <a:rPr lang="en-US" sz="1200" b="1" dirty="0">
                <a:cs typeface="Calibri Light" panose="020F0302020204030204" pitchFamily="34" charset="0"/>
              </a:rPr>
              <a:t>Research Landscape</a:t>
            </a:r>
          </a:p>
          <a:p>
            <a:pPr marL="119063" indent="-119063" algn="just">
              <a:spcBef>
                <a:spcPts val="600"/>
              </a:spcBef>
              <a:buFont typeface="Arial" panose="020B0604020202020204" pitchFamily="34" charset="0"/>
              <a:buChar char="•"/>
            </a:pPr>
            <a:r>
              <a:rPr lang="en-US" sz="1000" dirty="0"/>
              <a:t>Promote</a:t>
            </a:r>
            <a:r>
              <a:rPr lang="en-US" sz="1000" b="1" dirty="0"/>
              <a:t> research</a:t>
            </a:r>
            <a:r>
              <a:rPr lang="en-US" sz="1000" dirty="0"/>
              <a:t> </a:t>
            </a:r>
            <a:r>
              <a:rPr lang="en-US" sz="1000" b="1" dirty="0"/>
              <a:t>strength</a:t>
            </a:r>
            <a:r>
              <a:rPr lang="en-US" sz="1000" dirty="0"/>
              <a:t> in neuroscience, biology, mental health, public health &amp; humanities. Supported by NIH R01 &amp; foundation grants.</a:t>
            </a:r>
          </a:p>
          <a:p>
            <a:pPr marL="119063" indent="-119063" algn="just">
              <a:spcBef>
                <a:spcPts val="600"/>
              </a:spcBef>
              <a:buFont typeface="Arial" panose="020B0604020202020204" pitchFamily="34" charset="0"/>
              <a:buChar char="•"/>
            </a:pPr>
            <a:r>
              <a:rPr lang="en-US" sz="1000" dirty="0"/>
              <a:t>Expansion of </a:t>
            </a:r>
            <a:r>
              <a:rPr lang="en-US" sz="1000" b="1" dirty="0"/>
              <a:t>space</a:t>
            </a:r>
            <a:r>
              <a:rPr lang="en-US" sz="1000" dirty="0"/>
              <a:t> to 7 rooms for 5 labs in </a:t>
            </a:r>
            <a:r>
              <a:rPr lang="en-US" sz="1000" b="1" i="1" dirty="0">
                <a:solidFill>
                  <a:schemeClr val="accent2">
                    <a:lumMod val="75000"/>
                  </a:schemeClr>
                </a:solidFill>
              </a:rPr>
              <a:t>Fall ’22-</a:t>
            </a:r>
          </a:p>
          <a:p>
            <a:pPr marL="119063" indent="-119063" algn="just">
              <a:spcBef>
                <a:spcPts val="600"/>
              </a:spcBef>
              <a:buFont typeface="Arial" panose="020B0604020202020204" pitchFamily="34" charset="0"/>
              <a:buChar char="•"/>
            </a:pPr>
            <a:r>
              <a:rPr lang="en-US" sz="1000" b="1" dirty="0"/>
              <a:t>Collaboration with Storrs </a:t>
            </a:r>
            <a:r>
              <a:rPr lang="en-US" sz="1000" dirty="0"/>
              <a:t>for community-based research (e.g., schools). </a:t>
            </a:r>
            <a:r>
              <a:rPr lang="en-US" sz="1000" b="1" i="1" dirty="0">
                <a:solidFill>
                  <a:schemeClr val="accent2">
                    <a:lumMod val="75000"/>
                  </a:schemeClr>
                </a:solidFill>
              </a:rPr>
              <a:t>Fall ‘22-</a:t>
            </a:r>
          </a:p>
          <a:p>
            <a:pPr marL="119063" indent="-119063" algn="just">
              <a:spcBef>
                <a:spcPts val="600"/>
              </a:spcBef>
              <a:buFont typeface="Arial" panose="020B0604020202020204" pitchFamily="34" charset="0"/>
              <a:buChar char="•"/>
            </a:pPr>
            <a:r>
              <a:rPr lang="en-US" sz="1000" dirty="0"/>
              <a:t>Part-time </a:t>
            </a:r>
            <a:r>
              <a:rPr lang="en-US" sz="1000" b="1" dirty="0"/>
              <a:t>Assoc Dir for Research </a:t>
            </a:r>
            <a:r>
              <a:rPr lang="en-US" sz="1000" dirty="0"/>
              <a:t>to support grant writing and coordination across campus. Funded by Provost’s Office. </a:t>
            </a:r>
            <a:r>
              <a:rPr lang="en-US" sz="1000" b="1" i="1" dirty="0">
                <a:solidFill>
                  <a:schemeClr val="accent2">
                    <a:lumMod val="75000"/>
                  </a:schemeClr>
                </a:solidFill>
              </a:rPr>
              <a:t>Spring ’23-</a:t>
            </a:r>
          </a:p>
          <a:p>
            <a:pPr marL="119063" indent="-119063" algn="just">
              <a:spcBef>
                <a:spcPts val="600"/>
              </a:spcBef>
              <a:buFont typeface="Arial" panose="020B0604020202020204" pitchFamily="34" charset="0"/>
              <a:buChar char="•"/>
            </a:pPr>
            <a:r>
              <a:rPr lang="en-US" sz="1000" dirty="0"/>
              <a:t>Planning for </a:t>
            </a:r>
            <a:r>
              <a:rPr lang="en-US" sz="1000" b="1" dirty="0"/>
              <a:t>X-univ/campus research programs </a:t>
            </a:r>
            <a:r>
              <a:rPr lang="en-US" sz="1000" dirty="0"/>
              <a:t>w Yale, Storrs, etc.</a:t>
            </a:r>
          </a:p>
        </p:txBody>
      </p:sp>
      <p:sp>
        <p:nvSpPr>
          <p:cNvPr id="6" name="TextBox 5">
            <a:extLst>
              <a:ext uri="{FF2B5EF4-FFF2-40B4-BE49-F238E27FC236}">
                <a16:creationId xmlns:a16="http://schemas.microsoft.com/office/drawing/2014/main" id="{6FD1C64B-5D34-3ECD-2BE3-97BF83F71C6A}"/>
              </a:ext>
            </a:extLst>
          </p:cNvPr>
          <p:cNvSpPr txBox="1"/>
          <p:nvPr/>
        </p:nvSpPr>
        <p:spPr>
          <a:xfrm>
            <a:off x="69240" y="3238482"/>
            <a:ext cx="4046709" cy="1738938"/>
          </a:xfrm>
          <a:prstGeom prst="rect">
            <a:avLst/>
          </a:prstGeom>
          <a:noFill/>
        </p:spPr>
        <p:txBody>
          <a:bodyPr wrap="square" rtlCol="0">
            <a:spAutoFit/>
          </a:bodyPr>
          <a:lstStyle/>
          <a:p>
            <a:pPr>
              <a:spcBef>
                <a:spcPts val="600"/>
              </a:spcBef>
            </a:pPr>
            <a:r>
              <a:rPr lang="en-US" sz="1200" b="1" dirty="0">
                <a:latin typeface="+mj-lt"/>
              </a:rPr>
              <a:t>Co-Creation with the Community</a:t>
            </a:r>
            <a:endParaRPr lang="en-US" sz="1000" dirty="0">
              <a:solidFill>
                <a:srgbClr val="000000"/>
              </a:solidFill>
              <a:effectLst/>
              <a:ea typeface="Calibri" panose="020F0502020204030204" pitchFamily="34" charset="0"/>
              <a:cs typeface="Calibri" panose="020F0502020204030204" pitchFamily="34" charset="0"/>
            </a:endParaRPr>
          </a:p>
          <a:p>
            <a:pPr marL="119063" indent="-119063">
              <a:spcBef>
                <a:spcPts val="600"/>
              </a:spcBef>
              <a:buFont typeface="Arial" panose="020B0604020202020204" pitchFamily="34" charset="0"/>
              <a:buChar char="•"/>
            </a:pPr>
            <a:r>
              <a:rPr lang="en-US" sz="1000" b="1" dirty="0">
                <a:solidFill>
                  <a:srgbClr val="000000"/>
                </a:solidFill>
                <a:effectLst/>
                <a:ea typeface="Calibri" panose="020F0502020204030204" pitchFamily="34" charset="0"/>
                <a:cs typeface="Calibri" panose="020F0502020204030204" pitchFamily="34" charset="0"/>
              </a:rPr>
              <a:t>W.I.S.H. Fest: </a:t>
            </a:r>
            <a:r>
              <a:rPr lang="en-US" sz="1000" dirty="0">
                <a:solidFill>
                  <a:srgbClr val="000000"/>
                </a:solidFill>
                <a:effectLst/>
                <a:ea typeface="Calibri" panose="020F0502020204030204" pitchFamily="34" charset="0"/>
                <a:cs typeface="Calibri" panose="020F0502020204030204" pitchFamily="34" charset="0"/>
              </a:rPr>
              <a:t>Waterbury Innovation, Sustainability &amp; Health.</a:t>
            </a:r>
            <a:r>
              <a:rPr lang="en-US" sz="1000" b="1" dirty="0">
                <a:solidFill>
                  <a:srgbClr val="000000"/>
                </a:solidFill>
                <a:effectLst/>
                <a:ea typeface="Calibri" panose="020F0502020204030204" pitchFamily="34" charset="0"/>
                <a:cs typeface="Calibri" panose="020F0502020204030204" pitchFamily="34" charset="0"/>
              </a:rPr>
              <a:t> </a:t>
            </a:r>
            <a:r>
              <a:rPr lang="en-US" sz="1000" dirty="0">
                <a:solidFill>
                  <a:srgbClr val="000000"/>
                </a:solidFill>
                <a:effectLst/>
                <a:ea typeface="Calibri" panose="020F0502020204030204" pitchFamily="34" charset="0"/>
                <a:cs typeface="Calibri" panose="020F0502020204030204" pitchFamily="34" charset="0"/>
              </a:rPr>
              <a:t>Annual event in April with the City, NRWIB, WPS </a:t>
            </a:r>
            <a:r>
              <a:rPr lang="en-US" sz="1000" dirty="0" err="1">
                <a:solidFill>
                  <a:srgbClr val="000000"/>
                </a:solidFill>
                <a:effectLst/>
                <a:ea typeface="Calibri" panose="020F0502020204030204" pitchFamily="34" charset="0"/>
                <a:cs typeface="Calibri" panose="020F0502020204030204" pitchFamily="34" charset="0"/>
              </a:rPr>
              <a:t>etc</a:t>
            </a:r>
            <a:r>
              <a:rPr lang="en-US" sz="1000" dirty="0">
                <a:solidFill>
                  <a:srgbClr val="000000"/>
                </a:solidFill>
                <a:effectLst/>
                <a:ea typeface="Calibri" panose="020F0502020204030204" pitchFamily="34" charset="0"/>
                <a:cs typeface="Calibri" panose="020F0502020204030204" pitchFamily="34" charset="0"/>
              </a:rPr>
              <a:t> @ Campus &amp; Palace Theater. </a:t>
            </a:r>
            <a:r>
              <a:rPr lang="en-US" sz="1000" dirty="0">
                <a:solidFill>
                  <a:srgbClr val="000000"/>
                </a:solidFill>
                <a:ea typeface="Calibri" panose="020F0502020204030204" pitchFamily="34" charset="0"/>
                <a:cs typeface="Calibri" panose="020F0502020204030204" pitchFamily="34" charset="0"/>
              </a:rPr>
              <a:t>H</a:t>
            </a:r>
            <a:r>
              <a:rPr lang="en-US" sz="1000" dirty="0">
                <a:solidFill>
                  <a:srgbClr val="000000"/>
                </a:solidFill>
                <a:effectLst/>
                <a:ea typeface="Calibri" panose="020F0502020204030204" pitchFamily="34" charset="0"/>
                <a:cs typeface="Calibri" panose="020F0502020204030204" pitchFamily="34" charset="0"/>
              </a:rPr>
              <a:t>igh profile speakers, a panel, student exhibits, novel Career Expo. 1,000 attendees, including 700 WPS Gr8-12 students, a mega-open house. Funded by REED Endowment &amp; NIH/NSF grants. </a:t>
            </a:r>
            <a:r>
              <a:rPr lang="en-US" sz="1000" b="1" i="1" dirty="0">
                <a:solidFill>
                  <a:schemeClr val="accent3">
                    <a:lumMod val="50000"/>
                  </a:schemeClr>
                </a:solidFill>
                <a:effectLst/>
                <a:ea typeface="Calibri" panose="020F0502020204030204" pitchFamily="34" charset="0"/>
                <a:cs typeface="Calibri" panose="020F0502020204030204" pitchFamily="34" charset="0"/>
              </a:rPr>
              <a:t>Spring ‘23- </a:t>
            </a:r>
            <a:endParaRPr lang="en-US" sz="1000" b="1" i="1" dirty="0">
              <a:solidFill>
                <a:schemeClr val="accent3">
                  <a:lumMod val="50000"/>
                </a:schemeClr>
              </a:solidFill>
              <a:effectLst/>
              <a:ea typeface="Calibri" panose="020F0502020204030204" pitchFamily="34" charset="0"/>
            </a:endParaRPr>
          </a:p>
          <a:p>
            <a:pPr marL="119063" indent="-119063">
              <a:spcBef>
                <a:spcPts val="600"/>
              </a:spcBef>
              <a:buFont typeface="Arial" panose="020B0604020202020204" pitchFamily="34" charset="0"/>
              <a:buChar char="•"/>
            </a:pPr>
            <a:r>
              <a:rPr lang="en-US" sz="1000" dirty="0">
                <a:ea typeface="Calibri" panose="020F0502020204030204" pitchFamily="34" charset="0"/>
              </a:rPr>
              <a:t>Central coordination of </a:t>
            </a:r>
            <a:r>
              <a:rPr lang="en-US" sz="1000" b="1" dirty="0">
                <a:ea typeface="Calibri" panose="020F0502020204030204" pitchFamily="34" charset="0"/>
              </a:rPr>
              <a:t>internship,</a:t>
            </a:r>
            <a:r>
              <a:rPr lang="en-US" sz="1000" dirty="0">
                <a:ea typeface="Calibri" panose="020F0502020204030204" pitchFamily="34" charset="0"/>
              </a:rPr>
              <a:t> paid by FWS or employer, in partnership with NRWIB. </a:t>
            </a:r>
            <a:r>
              <a:rPr lang="en-US" sz="1000" b="1" i="1" dirty="0">
                <a:solidFill>
                  <a:schemeClr val="accent3">
                    <a:lumMod val="50000"/>
                  </a:schemeClr>
                </a:solidFill>
                <a:ea typeface="Calibri" panose="020F0502020204030204" pitchFamily="34" charset="0"/>
              </a:rPr>
              <a:t>Fall ‘23-</a:t>
            </a:r>
          </a:p>
          <a:p>
            <a:pPr marL="119063" indent="-119063">
              <a:spcBef>
                <a:spcPts val="600"/>
              </a:spcBef>
              <a:buFont typeface="Arial" panose="020B0604020202020204" pitchFamily="34" charset="0"/>
              <a:buChar char="•"/>
            </a:pPr>
            <a:r>
              <a:rPr lang="en-US" sz="1000" b="1" dirty="0">
                <a:ea typeface="Calibri" panose="020F0502020204030204" pitchFamily="34" charset="0"/>
              </a:rPr>
              <a:t>Science / career outreach </a:t>
            </a:r>
            <a:r>
              <a:rPr lang="en-US" sz="1000" dirty="0">
                <a:ea typeface="Calibri" panose="020F0502020204030204" pitchFamily="34" charset="0"/>
              </a:rPr>
              <a:t>in middle/high schools &amp; field trips. </a:t>
            </a:r>
            <a:r>
              <a:rPr lang="en-US" sz="1000" b="1" i="1" dirty="0">
                <a:solidFill>
                  <a:schemeClr val="accent3">
                    <a:lumMod val="50000"/>
                  </a:schemeClr>
                </a:solidFill>
                <a:ea typeface="Calibri" panose="020F0502020204030204" pitchFamily="34" charset="0"/>
              </a:rPr>
              <a:t>Fall ‘23- </a:t>
            </a:r>
          </a:p>
        </p:txBody>
      </p:sp>
      <p:sp>
        <p:nvSpPr>
          <p:cNvPr id="14" name="Rectangle 13">
            <a:extLst>
              <a:ext uri="{FF2B5EF4-FFF2-40B4-BE49-F238E27FC236}">
                <a16:creationId xmlns:a16="http://schemas.microsoft.com/office/drawing/2014/main" id="{E5A188CF-01BB-906E-B016-D84A742AC865}"/>
              </a:ext>
            </a:extLst>
          </p:cNvPr>
          <p:cNvSpPr/>
          <p:nvPr/>
        </p:nvSpPr>
        <p:spPr>
          <a:xfrm>
            <a:off x="4191386" y="1248598"/>
            <a:ext cx="2529685" cy="192627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31C18-A617-2EAE-FF30-DACE6CDA8C08}"/>
              </a:ext>
            </a:extLst>
          </p:cNvPr>
          <p:cNvSpPr/>
          <p:nvPr/>
        </p:nvSpPr>
        <p:spPr>
          <a:xfrm>
            <a:off x="4191385" y="3222934"/>
            <a:ext cx="2529685" cy="189842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E85164-354E-633B-E5B0-58545C83ED12}"/>
              </a:ext>
            </a:extLst>
          </p:cNvPr>
          <p:cNvSpPr txBox="1"/>
          <p:nvPr/>
        </p:nvSpPr>
        <p:spPr>
          <a:xfrm>
            <a:off x="4222628" y="1243313"/>
            <a:ext cx="2468706" cy="1969770"/>
          </a:xfrm>
          <a:prstGeom prst="rect">
            <a:avLst/>
          </a:prstGeom>
          <a:noFill/>
        </p:spPr>
        <p:txBody>
          <a:bodyPr wrap="square" rtlCol="0">
            <a:spAutoFit/>
          </a:bodyPr>
          <a:lstStyle/>
          <a:p>
            <a:r>
              <a:rPr lang="en-US" sz="1200" b="1" dirty="0"/>
              <a:t>Student Success</a:t>
            </a:r>
            <a:endParaRPr lang="en-US" sz="1200" dirty="0"/>
          </a:p>
          <a:p>
            <a:pPr marL="119063" indent="-119063">
              <a:buFont typeface="Arial" panose="020B0604020202020204" pitchFamily="34" charset="0"/>
              <a:buChar char="•"/>
            </a:pPr>
            <a:r>
              <a:rPr lang="en-US" sz="1000" b="1" dirty="0">
                <a:sym typeface="Wingdings" pitchFamily="2" charset="2"/>
              </a:rPr>
              <a:t>Academic Achievement Center</a:t>
            </a:r>
            <a:r>
              <a:rPr lang="en-US" sz="1000" dirty="0">
                <a:sym typeface="Wingdings" pitchFamily="2" charset="2"/>
              </a:rPr>
              <a:t>:</a:t>
            </a:r>
            <a:r>
              <a:rPr lang="en-US" sz="1000" dirty="0"/>
              <a:t> Incorporating best practices to coach, mentor &amp; train students, faculty &amp; staff. </a:t>
            </a:r>
            <a:r>
              <a:rPr lang="en-US" sz="1000" b="1" i="1" dirty="0">
                <a:solidFill>
                  <a:schemeClr val="accent1">
                    <a:lumMod val="75000"/>
                  </a:schemeClr>
                </a:solidFill>
              </a:rPr>
              <a:t>Fall ‘23-</a:t>
            </a:r>
          </a:p>
          <a:p>
            <a:pPr marL="119063" indent="-119063">
              <a:buFont typeface="Arial" panose="020B0604020202020204" pitchFamily="34" charset="0"/>
              <a:buChar char="•"/>
            </a:pPr>
            <a:r>
              <a:rPr lang="en-US" sz="1000" dirty="0"/>
              <a:t>Plans to start </a:t>
            </a:r>
            <a:r>
              <a:rPr lang="en-US" sz="1000" b="1" dirty="0"/>
              <a:t>STEM-Bridge, UNIV programs</a:t>
            </a:r>
            <a:r>
              <a:rPr lang="en-US" sz="1000" dirty="0"/>
              <a:t>. $5m USDA pending. $2m NSF to-be-submitted. </a:t>
            </a:r>
          </a:p>
          <a:p>
            <a:pPr marL="119063" indent="-119063">
              <a:buFont typeface="Arial" panose="020B0604020202020204" pitchFamily="34" charset="0"/>
              <a:buChar char="•"/>
            </a:pPr>
            <a:r>
              <a:rPr lang="en-US" sz="1000" b="1" dirty="0"/>
              <a:t>Food Insecurity</a:t>
            </a:r>
            <a:r>
              <a:rPr lang="en-US" sz="1000" dirty="0"/>
              <a:t>: (1) </a:t>
            </a:r>
            <a:r>
              <a:rPr lang="en-US" sz="1000" b="1" dirty="0"/>
              <a:t>Husky Harvest</a:t>
            </a:r>
            <a:r>
              <a:rPr lang="en-US" sz="1000" dirty="0"/>
              <a:t>, open 4d/wk. free. (2) </a:t>
            </a:r>
            <a:r>
              <a:rPr lang="en-US" sz="1000" b="1" dirty="0"/>
              <a:t>$5 meal plan </a:t>
            </a:r>
            <a:r>
              <a:rPr lang="en-US" sz="1000" dirty="0"/>
              <a:t>w Spirit Café, M-Thu 8a-6p (&lt;50% of $ of Storrs). (3) </a:t>
            </a:r>
            <a:r>
              <a:rPr lang="en-US" sz="1000" b="1" dirty="0"/>
              <a:t>Grab-n-go stations.</a:t>
            </a:r>
            <a:r>
              <a:rPr lang="en-US" sz="1000" dirty="0"/>
              <a:t> Free. </a:t>
            </a:r>
            <a:r>
              <a:rPr lang="en-US" sz="1000" b="1" i="1" dirty="0">
                <a:solidFill>
                  <a:schemeClr val="accent1">
                    <a:lumMod val="75000"/>
                  </a:schemeClr>
                </a:solidFill>
              </a:rPr>
              <a:t>Fall ‘23-</a:t>
            </a:r>
          </a:p>
        </p:txBody>
      </p:sp>
      <p:sp>
        <p:nvSpPr>
          <p:cNvPr id="17" name="TextBox 16">
            <a:extLst>
              <a:ext uri="{FF2B5EF4-FFF2-40B4-BE49-F238E27FC236}">
                <a16:creationId xmlns:a16="http://schemas.microsoft.com/office/drawing/2014/main" id="{5DD1AD10-E91A-473A-6E17-8E9A8DB776CB}"/>
              </a:ext>
            </a:extLst>
          </p:cNvPr>
          <p:cNvSpPr txBox="1"/>
          <p:nvPr/>
        </p:nvSpPr>
        <p:spPr>
          <a:xfrm>
            <a:off x="4223533" y="3240570"/>
            <a:ext cx="2467802" cy="846386"/>
          </a:xfrm>
          <a:prstGeom prst="rect">
            <a:avLst/>
          </a:prstGeom>
          <a:noFill/>
        </p:spPr>
        <p:txBody>
          <a:bodyPr wrap="square" rtlCol="0">
            <a:spAutoFit/>
          </a:bodyPr>
          <a:lstStyle/>
          <a:p>
            <a:pPr>
              <a:spcBef>
                <a:spcPts val="600"/>
              </a:spcBef>
            </a:pPr>
            <a:r>
              <a:rPr lang="en-US" sz="1200" b="1" dirty="0"/>
              <a:t>Diversity, Equity, Inclusion &amp; Justice (DEIJ)</a:t>
            </a:r>
          </a:p>
          <a:p>
            <a:pPr marL="117475" indent="-117475">
              <a:spcBef>
                <a:spcPts val="600"/>
              </a:spcBef>
              <a:buFont typeface="Arial" panose="020B0604020202020204" pitchFamily="34" charset="0"/>
              <a:buChar char="•"/>
            </a:pPr>
            <a:r>
              <a:rPr lang="en-US" sz="1000" dirty="0"/>
              <a:t>Active committee. Budget increased to 5x since Fall ’21 when it started.</a:t>
            </a:r>
          </a:p>
        </p:txBody>
      </p:sp>
      <p:sp>
        <p:nvSpPr>
          <p:cNvPr id="18" name="Rectangle 17">
            <a:extLst>
              <a:ext uri="{FF2B5EF4-FFF2-40B4-BE49-F238E27FC236}">
                <a16:creationId xmlns:a16="http://schemas.microsoft.com/office/drawing/2014/main" id="{500D059A-FEBA-FBC7-24B1-BF13FE8FF77A}"/>
              </a:ext>
            </a:extLst>
          </p:cNvPr>
          <p:cNvSpPr/>
          <p:nvPr/>
        </p:nvSpPr>
        <p:spPr>
          <a:xfrm>
            <a:off x="6762843" y="1238490"/>
            <a:ext cx="2313853" cy="2822287"/>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1CB685-6EE9-195E-ABEF-E3B994C9487C}"/>
              </a:ext>
            </a:extLst>
          </p:cNvPr>
          <p:cNvSpPr txBox="1"/>
          <p:nvPr/>
        </p:nvSpPr>
        <p:spPr>
          <a:xfrm>
            <a:off x="6799593" y="1259055"/>
            <a:ext cx="2236388" cy="1431161"/>
          </a:xfrm>
          <a:prstGeom prst="rect">
            <a:avLst/>
          </a:prstGeom>
          <a:noFill/>
        </p:spPr>
        <p:txBody>
          <a:bodyPr wrap="square" rtlCol="0">
            <a:spAutoFit/>
          </a:bodyPr>
          <a:lstStyle/>
          <a:p>
            <a:pPr>
              <a:spcBef>
                <a:spcPts val="600"/>
              </a:spcBef>
            </a:pPr>
            <a:r>
              <a:rPr lang="en-US" sz="1200" b="1" dirty="0"/>
              <a:t>Teaching Excellence</a:t>
            </a:r>
          </a:p>
          <a:p>
            <a:pPr marL="117475" indent="-117475">
              <a:spcBef>
                <a:spcPts val="600"/>
              </a:spcBef>
              <a:buFont typeface="Arial" panose="020B0604020202020204" pitchFamily="34" charset="0"/>
              <a:buChar char="•"/>
            </a:pPr>
            <a:r>
              <a:rPr lang="en-US" sz="1000" b="1" dirty="0"/>
              <a:t>Life Transformative Education &amp; Experience (LTE</a:t>
            </a:r>
            <a:r>
              <a:rPr lang="en-US" sz="1000" b="1" baseline="30000" dirty="0"/>
              <a:t>2</a:t>
            </a:r>
            <a:r>
              <a:rPr lang="en-US" sz="1000" b="1" dirty="0"/>
              <a:t>) Innovation Award.</a:t>
            </a:r>
            <a:r>
              <a:rPr lang="en-US" sz="1000" dirty="0"/>
              <a:t> For any areas of research, teaching, community &amp; diversity. Must engage students (ideally FWS). 5 awards made to date. Funded by anonymous donor. </a:t>
            </a:r>
            <a:r>
              <a:rPr lang="en-US" sz="1000" b="1" i="1" dirty="0">
                <a:solidFill>
                  <a:schemeClr val="accent2">
                    <a:lumMod val="75000"/>
                  </a:schemeClr>
                </a:solidFill>
              </a:rPr>
              <a:t>Spring ’22-</a:t>
            </a:r>
          </a:p>
        </p:txBody>
      </p:sp>
      <p:pic>
        <p:nvPicPr>
          <p:cNvPr id="3" name="Picture 2">
            <a:extLst>
              <a:ext uri="{FF2B5EF4-FFF2-40B4-BE49-F238E27FC236}">
                <a16:creationId xmlns:a16="http://schemas.microsoft.com/office/drawing/2014/main" id="{63F01583-F82F-D1A3-78E1-863153150607}"/>
              </a:ext>
            </a:extLst>
          </p:cNvPr>
          <p:cNvPicPr>
            <a:picLocks noChangeAspect="1"/>
          </p:cNvPicPr>
          <p:nvPr/>
        </p:nvPicPr>
        <p:blipFill>
          <a:blip r:embed="rId3"/>
          <a:stretch>
            <a:fillRect/>
          </a:stretch>
        </p:blipFill>
        <p:spPr>
          <a:xfrm>
            <a:off x="7304929" y="2690216"/>
            <a:ext cx="1469107" cy="1303034"/>
          </a:xfrm>
          <a:prstGeom prst="rect">
            <a:avLst/>
          </a:prstGeom>
        </p:spPr>
      </p:pic>
      <p:pic>
        <p:nvPicPr>
          <p:cNvPr id="4" name="Picture 18" descr="Husky Harvest Aims to Help Regional Campuses with Food Insecurity - UConn  Today">
            <a:extLst>
              <a:ext uri="{FF2B5EF4-FFF2-40B4-BE49-F238E27FC236}">
                <a16:creationId xmlns:a16="http://schemas.microsoft.com/office/drawing/2014/main" id="{F5E584D5-ADA0-B100-C44C-3A0C309F9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6676" y="1270142"/>
            <a:ext cx="178904" cy="21213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me | Academic Achievement Center">
            <a:extLst>
              <a:ext uri="{FF2B5EF4-FFF2-40B4-BE49-F238E27FC236}">
                <a16:creationId xmlns:a16="http://schemas.microsoft.com/office/drawing/2014/main" id="{24F830E2-6DE4-6489-5517-E0C10CB45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061" y="1259055"/>
            <a:ext cx="234315" cy="2343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rit Cafe | Visit CT">
            <a:extLst>
              <a:ext uri="{FF2B5EF4-FFF2-40B4-BE49-F238E27FC236}">
                <a16:creationId xmlns:a16="http://schemas.microsoft.com/office/drawing/2014/main" id="{A6AF40BB-F166-A9DB-BDA9-0814C21518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7352" y="1289089"/>
            <a:ext cx="193372" cy="1931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BBE253-830F-A005-2EA0-A58A0C5212B6}"/>
              </a:ext>
            </a:extLst>
          </p:cNvPr>
          <p:cNvPicPr>
            <a:picLocks noChangeAspect="1"/>
          </p:cNvPicPr>
          <p:nvPr/>
        </p:nvPicPr>
        <p:blipFill>
          <a:blip r:embed="rId7"/>
          <a:stretch>
            <a:fillRect/>
          </a:stretch>
        </p:blipFill>
        <p:spPr>
          <a:xfrm>
            <a:off x="6762843" y="4156331"/>
            <a:ext cx="2313432" cy="668324"/>
          </a:xfrm>
          <a:prstGeom prst="rect">
            <a:avLst/>
          </a:prstGeom>
        </p:spPr>
      </p:pic>
      <p:pic>
        <p:nvPicPr>
          <p:cNvPr id="9" name="Picture 8" descr="Diagram&#10;&#10;Description automatically generated">
            <a:extLst>
              <a:ext uri="{FF2B5EF4-FFF2-40B4-BE49-F238E27FC236}">
                <a16:creationId xmlns:a16="http://schemas.microsoft.com/office/drawing/2014/main" id="{8BEF791C-787F-2609-9047-02E0E4EBAAB4}"/>
              </a:ext>
            </a:extLst>
          </p:cNvPr>
          <p:cNvPicPr>
            <a:picLocks noChangeAspect="1"/>
          </p:cNvPicPr>
          <p:nvPr/>
        </p:nvPicPr>
        <p:blipFill>
          <a:blip r:embed="rId8"/>
          <a:stretch>
            <a:fillRect/>
          </a:stretch>
        </p:blipFill>
        <p:spPr>
          <a:xfrm>
            <a:off x="3289540" y="3273987"/>
            <a:ext cx="795089" cy="242363"/>
          </a:xfrm>
          <a:prstGeom prst="rect">
            <a:avLst/>
          </a:prstGeom>
        </p:spPr>
      </p:pic>
      <p:pic>
        <p:nvPicPr>
          <p:cNvPr id="1030" name="Picture 6" descr="Events Calendar | Associated Student Government - Waterbury Campus">
            <a:extLst>
              <a:ext uri="{FF2B5EF4-FFF2-40B4-BE49-F238E27FC236}">
                <a16:creationId xmlns:a16="http://schemas.microsoft.com/office/drawing/2014/main" id="{2B335C64-1FEF-05C6-0C68-E3D8840407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61876" y="3924069"/>
            <a:ext cx="530721" cy="53072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Diagram&#10;&#10;Description automatically generated">
            <a:extLst>
              <a:ext uri="{FF2B5EF4-FFF2-40B4-BE49-F238E27FC236}">
                <a16:creationId xmlns:a16="http://schemas.microsoft.com/office/drawing/2014/main" id="{9A404CEE-8740-5DEB-E5FB-BB179145EDC3}"/>
              </a:ext>
            </a:extLst>
          </p:cNvPr>
          <p:cNvPicPr>
            <a:picLocks noChangeAspect="1"/>
          </p:cNvPicPr>
          <p:nvPr/>
        </p:nvPicPr>
        <p:blipFill>
          <a:blip r:embed="rId10"/>
          <a:stretch>
            <a:fillRect/>
          </a:stretch>
        </p:blipFill>
        <p:spPr>
          <a:xfrm>
            <a:off x="4269096" y="4192940"/>
            <a:ext cx="707013" cy="771129"/>
          </a:xfrm>
          <a:prstGeom prst="rect">
            <a:avLst/>
          </a:prstGeom>
        </p:spPr>
      </p:pic>
      <p:pic>
        <p:nvPicPr>
          <p:cNvPr id="25" name="Picture 24" descr="Table&#10;&#10;Description automatically generated with medium confidence">
            <a:extLst>
              <a:ext uri="{FF2B5EF4-FFF2-40B4-BE49-F238E27FC236}">
                <a16:creationId xmlns:a16="http://schemas.microsoft.com/office/drawing/2014/main" id="{680CAAF8-F92B-02C1-BEF4-16D33E5D525E}"/>
              </a:ext>
            </a:extLst>
          </p:cNvPr>
          <p:cNvPicPr>
            <a:picLocks noChangeAspect="1"/>
          </p:cNvPicPr>
          <p:nvPr/>
        </p:nvPicPr>
        <p:blipFill>
          <a:blip r:embed="rId11"/>
          <a:stretch>
            <a:fillRect/>
          </a:stretch>
        </p:blipFill>
        <p:spPr>
          <a:xfrm>
            <a:off x="6259551" y="4562588"/>
            <a:ext cx="329185" cy="411481"/>
          </a:xfrm>
          <a:prstGeom prst="rect">
            <a:avLst/>
          </a:prstGeom>
        </p:spPr>
      </p:pic>
      <p:pic>
        <p:nvPicPr>
          <p:cNvPr id="27" name="Picture 26" descr="Graphical user interface, website&#10;&#10;Description automatically generated">
            <a:extLst>
              <a:ext uri="{FF2B5EF4-FFF2-40B4-BE49-F238E27FC236}">
                <a16:creationId xmlns:a16="http://schemas.microsoft.com/office/drawing/2014/main" id="{B2B71FD4-C06A-20CC-D906-57D2BD362FA6}"/>
              </a:ext>
            </a:extLst>
          </p:cNvPr>
          <p:cNvPicPr>
            <a:picLocks noChangeAspect="1"/>
          </p:cNvPicPr>
          <p:nvPr/>
        </p:nvPicPr>
        <p:blipFill>
          <a:blip r:embed="rId12"/>
          <a:stretch>
            <a:fillRect/>
          </a:stretch>
        </p:blipFill>
        <p:spPr>
          <a:xfrm>
            <a:off x="5017882" y="4087745"/>
            <a:ext cx="530721" cy="526054"/>
          </a:xfrm>
          <a:prstGeom prst="rect">
            <a:avLst/>
          </a:prstGeom>
        </p:spPr>
      </p:pic>
      <p:pic>
        <p:nvPicPr>
          <p:cNvPr id="29" name="Picture 28" descr="A cover of a book&#10;&#10;Description automatically generated with low confidence">
            <a:extLst>
              <a:ext uri="{FF2B5EF4-FFF2-40B4-BE49-F238E27FC236}">
                <a16:creationId xmlns:a16="http://schemas.microsoft.com/office/drawing/2014/main" id="{49153957-9203-7FB3-20F9-16C40B21292F}"/>
              </a:ext>
            </a:extLst>
          </p:cNvPr>
          <p:cNvPicPr>
            <a:picLocks noChangeAspect="1"/>
          </p:cNvPicPr>
          <p:nvPr/>
        </p:nvPicPr>
        <p:blipFill>
          <a:blip r:embed="rId13"/>
          <a:stretch>
            <a:fillRect/>
          </a:stretch>
        </p:blipFill>
        <p:spPr>
          <a:xfrm>
            <a:off x="5622524" y="4089030"/>
            <a:ext cx="358525" cy="365760"/>
          </a:xfrm>
          <a:prstGeom prst="rect">
            <a:avLst/>
          </a:prstGeom>
        </p:spPr>
      </p:pic>
      <p:pic>
        <p:nvPicPr>
          <p:cNvPr id="31" name="Picture 30" descr="Text&#10;&#10;Description automatically generated with medium confidence">
            <a:extLst>
              <a:ext uri="{FF2B5EF4-FFF2-40B4-BE49-F238E27FC236}">
                <a16:creationId xmlns:a16="http://schemas.microsoft.com/office/drawing/2014/main" id="{24155A76-55D9-08AA-2164-F16257482875}"/>
              </a:ext>
            </a:extLst>
          </p:cNvPr>
          <p:cNvPicPr>
            <a:picLocks noChangeAspect="1"/>
          </p:cNvPicPr>
          <p:nvPr/>
        </p:nvPicPr>
        <p:blipFill>
          <a:blip r:embed="rId14"/>
          <a:stretch>
            <a:fillRect/>
          </a:stretch>
        </p:blipFill>
        <p:spPr>
          <a:xfrm>
            <a:off x="5627703" y="4506693"/>
            <a:ext cx="555007" cy="467375"/>
          </a:xfrm>
          <a:prstGeom prst="rect">
            <a:avLst/>
          </a:prstGeom>
        </p:spPr>
      </p:pic>
      <p:pic>
        <p:nvPicPr>
          <p:cNvPr id="33" name="Picture 32" descr="A picture containing text, sign&#10;&#10;Description automatically generated">
            <a:extLst>
              <a:ext uri="{FF2B5EF4-FFF2-40B4-BE49-F238E27FC236}">
                <a16:creationId xmlns:a16="http://schemas.microsoft.com/office/drawing/2014/main" id="{3DEAAB71-29FA-EE82-7426-0F850187CA9A}"/>
              </a:ext>
            </a:extLst>
          </p:cNvPr>
          <p:cNvPicPr>
            <a:picLocks noChangeAspect="1"/>
          </p:cNvPicPr>
          <p:nvPr/>
        </p:nvPicPr>
        <p:blipFill>
          <a:blip r:embed="rId15"/>
          <a:stretch>
            <a:fillRect/>
          </a:stretch>
        </p:blipFill>
        <p:spPr>
          <a:xfrm>
            <a:off x="5153864" y="4655824"/>
            <a:ext cx="251914" cy="318244"/>
          </a:xfrm>
          <a:prstGeom prst="rect">
            <a:avLst/>
          </a:prstGeom>
        </p:spPr>
      </p:pic>
      <p:sp>
        <p:nvSpPr>
          <p:cNvPr id="11" name="TextBox 10">
            <a:extLst>
              <a:ext uri="{FF2B5EF4-FFF2-40B4-BE49-F238E27FC236}">
                <a16:creationId xmlns:a16="http://schemas.microsoft.com/office/drawing/2014/main" id="{96B97800-1E43-4448-BD12-FE4B93894A1D}"/>
              </a:ext>
            </a:extLst>
          </p:cNvPr>
          <p:cNvSpPr txBox="1"/>
          <p:nvPr/>
        </p:nvSpPr>
        <p:spPr>
          <a:xfrm>
            <a:off x="6545075" y="4864314"/>
            <a:ext cx="2529685" cy="246221"/>
          </a:xfrm>
          <a:prstGeom prst="rect">
            <a:avLst/>
          </a:prstGeom>
          <a:noFill/>
        </p:spPr>
        <p:txBody>
          <a:bodyPr wrap="square">
            <a:spAutoFit/>
          </a:bodyPr>
          <a:lstStyle/>
          <a:p>
            <a:pPr algn="r"/>
            <a:r>
              <a:rPr lang="en-US" sz="1000" i="1" dirty="0"/>
              <a:t>“Brass City, Golden Opportunities”</a:t>
            </a:r>
          </a:p>
        </p:txBody>
      </p:sp>
    </p:spTree>
    <p:extLst>
      <p:ext uri="{BB962C8B-B14F-4D97-AF65-F5344CB8AC3E}">
        <p14:creationId xmlns:p14="http://schemas.microsoft.com/office/powerpoint/2010/main" val="3633479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27530"/>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lumMod val="95000"/>
                </a:schemeClr>
              </a:solidFill>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normAutofit/>
          </a:bodyPr>
          <a:lstStyle/>
          <a:p>
            <a:r>
              <a:rPr lang="en-US">
                <a:latin typeface="Franklin Gothic Demi Cond" panose="020B0706030402020204" pitchFamily="34" charset="0"/>
              </a:rPr>
              <a:t>AVERY POINT</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Enrollment Trends</a:t>
            </a:r>
            <a:endParaRPr lang="en-US" b="1">
              <a:solidFill>
                <a:schemeClr val="bg1"/>
              </a:solidFill>
              <a:latin typeface="Franklin Gothic Demi Cond" panose="020B0706030402020204" pitchFamily="34" charset="0"/>
            </a:endParaRPr>
          </a:p>
        </p:txBody>
      </p:sp>
      <p:sp>
        <p:nvSpPr>
          <p:cNvPr id="6" name="TextBox 5">
            <a:extLst>
              <a:ext uri="{FF2B5EF4-FFF2-40B4-BE49-F238E27FC236}">
                <a16:creationId xmlns:a16="http://schemas.microsoft.com/office/drawing/2014/main" id="{1FCF3BFF-8222-FA76-E0B2-F2354632AC0F}"/>
              </a:ext>
            </a:extLst>
          </p:cNvPr>
          <p:cNvSpPr txBox="1"/>
          <p:nvPr/>
        </p:nvSpPr>
        <p:spPr>
          <a:xfrm>
            <a:off x="5028006" y="1786066"/>
            <a:ext cx="2664565" cy="307777"/>
          </a:xfrm>
          <a:prstGeom prst="rect">
            <a:avLst/>
          </a:prstGeom>
          <a:noFill/>
        </p:spPr>
        <p:txBody>
          <a:bodyPr wrap="square" rtlCol="0">
            <a:spAutoFit/>
          </a:bodyPr>
          <a:lstStyle/>
          <a:p>
            <a:r>
              <a:rPr lang="en-US" sz="1400" b="1">
                <a:solidFill>
                  <a:srgbClr val="100E2F"/>
                </a:solidFill>
              </a:rPr>
              <a:t>Undergraduate 4-Year Degrees</a:t>
            </a:r>
          </a:p>
        </p:txBody>
      </p:sp>
      <p:sp>
        <p:nvSpPr>
          <p:cNvPr id="8" name="TextBox 7">
            <a:extLst>
              <a:ext uri="{FF2B5EF4-FFF2-40B4-BE49-F238E27FC236}">
                <a16:creationId xmlns:a16="http://schemas.microsoft.com/office/drawing/2014/main" id="{099553D7-9FE3-14A1-4A02-D82F0B89068E}"/>
              </a:ext>
            </a:extLst>
          </p:cNvPr>
          <p:cNvSpPr txBox="1"/>
          <p:nvPr/>
        </p:nvSpPr>
        <p:spPr>
          <a:xfrm>
            <a:off x="5006655" y="3334149"/>
            <a:ext cx="1728787" cy="307777"/>
          </a:xfrm>
          <a:prstGeom prst="rect">
            <a:avLst/>
          </a:prstGeom>
          <a:noFill/>
        </p:spPr>
        <p:txBody>
          <a:bodyPr wrap="square" rtlCol="0">
            <a:spAutoFit/>
          </a:bodyPr>
          <a:lstStyle/>
          <a:p>
            <a:r>
              <a:rPr lang="en-US" sz="1400" b="1">
                <a:solidFill>
                  <a:srgbClr val="100E2F"/>
                </a:solidFill>
              </a:rPr>
              <a:t>Graduate Programs</a:t>
            </a:r>
          </a:p>
        </p:txBody>
      </p:sp>
      <p:sp>
        <p:nvSpPr>
          <p:cNvPr id="18" name="TextBox 17">
            <a:extLst>
              <a:ext uri="{FF2B5EF4-FFF2-40B4-BE49-F238E27FC236}">
                <a16:creationId xmlns:a16="http://schemas.microsoft.com/office/drawing/2014/main" id="{18935D02-E58E-48F0-5221-263820591FF4}"/>
              </a:ext>
            </a:extLst>
          </p:cNvPr>
          <p:cNvSpPr txBox="1"/>
          <p:nvPr/>
        </p:nvSpPr>
        <p:spPr>
          <a:xfrm>
            <a:off x="5038130" y="2254065"/>
            <a:ext cx="1314442" cy="990015"/>
          </a:xfrm>
          <a:prstGeom prst="rect">
            <a:avLst/>
          </a:prstGeom>
          <a:noFill/>
        </p:spPr>
        <p:txBody>
          <a:bodyPr wrap="square">
            <a:spAutoFit/>
          </a:bodyPr>
          <a:lstStyle/>
          <a:p>
            <a:pPr marL="0" marR="0">
              <a:lnSpc>
                <a:spcPct val="107000"/>
              </a:lnSpc>
              <a:spcBef>
                <a:spcPts val="0"/>
              </a:spcBef>
            </a:pPr>
            <a:r>
              <a:rPr lang="en-US" sz="1100">
                <a:solidFill>
                  <a:srgbClr val="100E2F"/>
                </a:solidFill>
                <a:effectLst/>
                <a:ea typeface="Calibri" panose="020F0502020204030204" pitchFamily="34" charset="0"/>
                <a:cs typeface="Times New Roman" panose="02020603050405020304" pitchFamily="18" charset="0"/>
              </a:rPr>
              <a:t>English </a:t>
            </a:r>
            <a:endParaRPr lang="en-US" sz="1100">
              <a:solidFill>
                <a:srgbClr val="100E2F"/>
              </a:solidFill>
              <a:ea typeface="Calibri" panose="020F0502020204030204" pitchFamily="34" charset="0"/>
              <a:cs typeface="Times New Roman" panose="02020603050405020304" pitchFamily="18" charset="0"/>
            </a:endParaRPr>
          </a:p>
          <a:p>
            <a:pPr marL="0" marR="0">
              <a:lnSpc>
                <a:spcPct val="107000"/>
              </a:lnSpc>
              <a:spcBef>
                <a:spcPts val="0"/>
              </a:spcBef>
            </a:pPr>
            <a:r>
              <a:rPr lang="en-US" sz="1100">
                <a:solidFill>
                  <a:srgbClr val="100E2F"/>
                </a:solidFill>
                <a:effectLst/>
                <a:ea typeface="Calibri" panose="020F0502020204030204" pitchFamily="34" charset="0"/>
                <a:cs typeface="Times New Roman" panose="02020603050405020304" pitchFamily="18" charset="0"/>
              </a:rPr>
              <a:t>General Studies </a:t>
            </a:r>
          </a:p>
          <a:p>
            <a:pPr marR="0" lvl="0">
              <a:lnSpc>
                <a:spcPct val="107000"/>
              </a:lnSpc>
              <a:spcBef>
                <a:spcPts val="0"/>
              </a:spcBef>
            </a:pPr>
            <a:r>
              <a:rPr lang="en-US" sz="1100">
                <a:solidFill>
                  <a:srgbClr val="100E2F"/>
                </a:solidFill>
                <a:effectLst/>
                <a:ea typeface="Calibri" panose="020F0502020204030204" pitchFamily="34" charset="0"/>
                <a:cs typeface="Times New Roman" panose="02020603050405020304" pitchFamily="18" charset="0"/>
              </a:rPr>
              <a:t>Marine Science </a:t>
            </a:r>
          </a:p>
          <a:p>
            <a:pPr marR="0" lvl="0">
              <a:lnSpc>
                <a:spcPct val="107000"/>
              </a:lnSpc>
              <a:spcBef>
                <a:spcPts val="0"/>
              </a:spcBef>
            </a:pPr>
            <a:r>
              <a:rPr lang="en-US" sz="1100">
                <a:solidFill>
                  <a:srgbClr val="100E2F"/>
                </a:solidFill>
                <a:effectLst/>
                <a:ea typeface="Calibri" panose="020F0502020204030204" pitchFamily="34" charset="0"/>
                <a:cs typeface="Times New Roman" panose="02020603050405020304" pitchFamily="18" charset="0"/>
              </a:rPr>
              <a:t>Maritime Studies </a:t>
            </a:r>
          </a:p>
          <a:p>
            <a:pPr marR="0" lvl="0">
              <a:lnSpc>
                <a:spcPct val="107000"/>
              </a:lnSpc>
              <a:spcBef>
                <a:spcPts val="0"/>
              </a:spcBef>
            </a:pPr>
            <a:endParaRPr lang="en-US" sz="1100">
              <a:solidFill>
                <a:srgbClr val="100E2F"/>
              </a:solidFill>
              <a:effectLst/>
              <a:ea typeface="Calibri" panose="020F0502020204030204" pitchFamily="34" charset="0"/>
              <a:cs typeface="Times New Roman" panose="02020603050405020304" pitchFamily="18" charset="0"/>
            </a:endParaRPr>
          </a:p>
        </p:txBody>
      </p:sp>
      <p:sp>
        <p:nvSpPr>
          <p:cNvPr id="24" name="TextBox 23">
            <a:extLst>
              <a:ext uri="{FF2B5EF4-FFF2-40B4-BE49-F238E27FC236}">
                <a16:creationId xmlns:a16="http://schemas.microsoft.com/office/drawing/2014/main" id="{90CB775A-D63F-B07A-7636-7D71C83D494D}"/>
              </a:ext>
            </a:extLst>
          </p:cNvPr>
          <p:cNvSpPr txBox="1"/>
          <p:nvPr/>
        </p:nvSpPr>
        <p:spPr>
          <a:xfrm>
            <a:off x="5006655" y="3787935"/>
            <a:ext cx="2489597" cy="973728"/>
          </a:xfrm>
          <a:prstGeom prst="rect">
            <a:avLst/>
          </a:prstGeom>
          <a:noFill/>
        </p:spPr>
        <p:txBody>
          <a:bodyPr wrap="square">
            <a:spAutoFit/>
          </a:bodyPr>
          <a:lstStyle/>
          <a:p>
            <a:pPr marL="0" marR="0">
              <a:lnSpc>
                <a:spcPct val="107000"/>
              </a:lnSpc>
              <a:spcBef>
                <a:spcPts val="0"/>
              </a:spcBef>
            </a:pPr>
            <a:r>
              <a:rPr lang="en-US" sz="1100" b="1">
                <a:solidFill>
                  <a:srgbClr val="100E2F"/>
                </a:solidFill>
                <a:effectLst/>
                <a:ea typeface="Calibri" panose="020F0502020204030204" pitchFamily="34" charset="0"/>
                <a:cs typeface="Times New Roman" panose="02020603050405020304" pitchFamily="18" charset="0"/>
              </a:rPr>
              <a:t>Degrees and Certificates Offered In </a:t>
            </a:r>
            <a:endParaRPr lang="en-US" sz="1100">
              <a:solidFill>
                <a:srgbClr val="100E2F"/>
              </a:solidFill>
              <a:effectLst/>
              <a:ea typeface="Roboto" panose="02000000000000000000" pitchFamily="2" charset="0"/>
              <a:cs typeface="Roboto" panose="02000000000000000000" pitchFamily="2" charset="0"/>
            </a:endParaRPr>
          </a:p>
          <a:p>
            <a:pPr marR="0">
              <a:lnSpc>
                <a:spcPct val="107000"/>
              </a:lnSpc>
              <a:spcBef>
                <a:spcPts val="0"/>
              </a:spcBef>
            </a:pPr>
            <a:r>
              <a:rPr lang="en-US" sz="1050">
                <a:solidFill>
                  <a:srgbClr val="100E2F"/>
                </a:solidFill>
                <a:ea typeface="Roboto" panose="02000000000000000000" pitchFamily="2" charset="0"/>
                <a:cs typeface="Roboto" panose="02000000000000000000" pitchFamily="2" charset="0"/>
              </a:rPr>
              <a:t>Engineering</a:t>
            </a:r>
          </a:p>
          <a:p>
            <a:pPr marR="0">
              <a:lnSpc>
                <a:spcPct val="107000"/>
              </a:lnSpc>
              <a:spcBef>
                <a:spcPts val="0"/>
              </a:spcBef>
            </a:pPr>
            <a:r>
              <a:rPr lang="en-US" sz="1050">
                <a:solidFill>
                  <a:srgbClr val="100E2F"/>
                </a:solidFill>
                <a:effectLst/>
                <a:ea typeface="Roboto" panose="02000000000000000000" pitchFamily="2" charset="0"/>
                <a:cs typeface="Roboto" panose="02000000000000000000" pitchFamily="2" charset="0"/>
              </a:rPr>
              <a:t>Nursing CEIN</a:t>
            </a:r>
          </a:p>
          <a:p>
            <a:pPr marR="0">
              <a:lnSpc>
                <a:spcPct val="107000"/>
              </a:lnSpc>
              <a:spcBef>
                <a:spcPts val="0"/>
              </a:spcBef>
            </a:pPr>
            <a:r>
              <a:rPr lang="en-US" sz="1050">
                <a:solidFill>
                  <a:srgbClr val="100E2F"/>
                </a:solidFill>
                <a:ea typeface="Roboto" panose="02000000000000000000" pitchFamily="2" charset="0"/>
                <a:cs typeface="Roboto" panose="02000000000000000000" pitchFamily="2" charset="0"/>
              </a:rPr>
              <a:t>Oceanography</a:t>
            </a:r>
          </a:p>
          <a:p>
            <a:pPr marR="0">
              <a:lnSpc>
                <a:spcPct val="107000"/>
              </a:lnSpc>
              <a:spcBef>
                <a:spcPts val="0"/>
              </a:spcBef>
            </a:pPr>
            <a:r>
              <a:rPr lang="en-US" sz="1050">
                <a:solidFill>
                  <a:srgbClr val="100E2F"/>
                </a:solidFill>
                <a:effectLst/>
                <a:ea typeface="Roboto" panose="02000000000000000000" pitchFamily="2" charset="0"/>
                <a:cs typeface="Roboto" panose="02000000000000000000" pitchFamily="2" charset="0"/>
              </a:rPr>
              <a:t>Teacher Certificat</a:t>
            </a:r>
            <a:r>
              <a:rPr lang="en-US" sz="1050">
                <a:solidFill>
                  <a:srgbClr val="100E2F"/>
                </a:solidFill>
                <a:ea typeface="Roboto" panose="02000000000000000000" pitchFamily="2" charset="0"/>
                <a:cs typeface="Roboto" panose="02000000000000000000" pitchFamily="2" charset="0"/>
              </a:rPr>
              <a:t>ion</a:t>
            </a:r>
            <a:endParaRPr lang="en-US" sz="1050">
              <a:solidFill>
                <a:srgbClr val="100E2F"/>
              </a:solidFill>
              <a:effectLst/>
              <a:ea typeface="Roboto" panose="02000000000000000000" pitchFamily="2" charset="0"/>
              <a:cs typeface="Roboto" panose="02000000000000000000" pitchFamily="2" charset="0"/>
            </a:endParaRPr>
          </a:p>
        </p:txBody>
      </p:sp>
      <p:cxnSp>
        <p:nvCxnSpPr>
          <p:cNvPr id="27" name="Straight Connector 26">
            <a:extLst>
              <a:ext uri="{FF2B5EF4-FFF2-40B4-BE49-F238E27FC236}">
                <a16:creationId xmlns:a16="http://schemas.microsoft.com/office/drawing/2014/main" id="{C064843B-5DCD-025B-BE0D-7AC7110F17BC}"/>
              </a:ext>
            </a:extLst>
          </p:cNvPr>
          <p:cNvCxnSpPr>
            <a:cxnSpLocks/>
          </p:cNvCxnSpPr>
          <p:nvPr/>
        </p:nvCxnSpPr>
        <p:spPr>
          <a:xfrm flipH="1">
            <a:off x="5102728" y="2088511"/>
            <a:ext cx="3510539" cy="4583"/>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921E4DD1-2448-A4B7-A435-0E9A0F5256F8}"/>
              </a:ext>
            </a:extLst>
          </p:cNvPr>
          <p:cNvSpPr/>
          <p:nvPr/>
        </p:nvSpPr>
        <p:spPr>
          <a:xfrm>
            <a:off x="4571999"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Degree Programs</a:t>
            </a:r>
            <a:endParaRPr lang="en-US" b="1">
              <a:solidFill>
                <a:schemeClr val="bg1"/>
              </a:solidFill>
              <a:latin typeface="Franklin Gothic Demi Cond" panose="020B0706030402020204" pitchFamily="34" charset="0"/>
            </a:endParaRPr>
          </a:p>
        </p:txBody>
      </p:sp>
      <p:graphicFrame>
        <p:nvGraphicFramePr>
          <p:cNvPr id="35" name="Chart 34">
            <a:extLst>
              <a:ext uri="{FF2B5EF4-FFF2-40B4-BE49-F238E27FC236}">
                <a16:creationId xmlns:a16="http://schemas.microsoft.com/office/drawing/2014/main" id="{B7EAECDF-0400-0C64-5999-2F6ADDE41174}"/>
              </a:ext>
            </a:extLst>
          </p:cNvPr>
          <p:cNvGraphicFramePr/>
          <p:nvPr>
            <p:extLst>
              <p:ext uri="{D42A27DB-BD31-4B8C-83A1-F6EECF244321}">
                <p14:modId xmlns:p14="http://schemas.microsoft.com/office/powerpoint/2010/main" val="453966632"/>
              </p:ext>
            </p:extLst>
          </p:nvPr>
        </p:nvGraphicFramePr>
        <p:xfrm>
          <a:off x="92869" y="1684831"/>
          <a:ext cx="4408879" cy="3414120"/>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F70D8A11-0E9B-D6C0-BB9B-D2AF41E070DD}"/>
              </a:ext>
            </a:extLst>
          </p:cNvPr>
          <p:cNvCxnSpPr>
            <a:cxnSpLocks/>
          </p:cNvCxnSpPr>
          <p:nvPr/>
        </p:nvCxnSpPr>
        <p:spPr>
          <a:xfrm flipH="1">
            <a:off x="5102727" y="3333400"/>
            <a:ext cx="3510539" cy="4583"/>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A4A9F693-C896-85BF-3F0A-CBA21CF35570}"/>
              </a:ext>
            </a:extLst>
          </p:cNvPr>
          <p:cNvCxnSpPr>
            <a:cxnSpLocks/>
          </p:cNvCxnSpPr>
          <p:nvPr/>
        </p:nvCxnSpPr>
        <p:spPr>
          <a:xfrm flipH="1">
            <a:off x="5102727" y="3622381"/>
            <a:ext cx="3510539" cy="4583"/>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996183A3-A90C-9A52-5E64-47D7072DDB81}"/>
              </a:ext>
            </a:extLst>
          </p:cNvPr>
          <p:cNvCxnSpPr>
            <a:cxnSpLocks/>
          </p:cNvCxnSpPr>
          <p:nvPr/>
        </p:nvCxnSpPr>
        <p:spPr>
          <a:xfrm flipH="1">
            <a:off x="5102727" y="1777874"/>
            <a:ext cx="3510539" cy="4583"/>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26646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lumMod val="95000"/>
                </a:schemeClr>
              </a:solidFill>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lstStyle/>
          <a:p>
            <a:r>
              <a:rPr lang="en-US">
                <a:latin typeface="Franklin Gothic Demi Cond" panose="020B0706030402020204" pitchFamily="34" charset="0"/>
              </a:rPr>
              <a:t>AVERY POINT</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9144000"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Fall</a:t>
            </a:r>
            <a:r>
              <a:rPr lang="en-US">
                <a:solidFill>
                  <a:schemeClr val="bg1"/>
                </a:solidFill>
                <a:latin typeface="Franklin Gothic Demi Cond" panose="020B0706030402020204" pitchFamily="34" charset="0"/>
                <a:cs typeface="Calibri"/>
              </a:rPr>
              <a:t> </a:t>
            </a:r>
            <a:r>
              <a:rPr lang="en-US" b="1">
                <a:solidFill>
                  <a:schemeClr val="bg1"/>
                </a:solidFill>
                <a:latin typeface="Franklin Gothic Demi Cond" panose="020B0706030402020204" pitchFamily="34" charset="0"/>
                <a:cs typeface="Calibri"/>
              </a:rPr>
              <a:t>2022</a:t>
            </a:r>
            <a:endParaRPr lang="en-US" b="1">
              <a:solidFill>
                <a:schemeClr val="bg1"/>
              </a:solidFill>
              <a:latin typeface="Franklin Gothic Demi Cond" panose="020B0706030402020204" pitchFamily="34" charset="0"/>
            </a:endParaRPr>
          </a:p>
        </p:txBody>
      </p:sp>
      <p:sp>
        <p:nvSpPr>
          <p:cNvPr id="9" name="Rectangle 8">
            <a:extLst>
              <a:ext uri="{FF2B5EF4-FFF2-40B4-BE49-F238E27FC236}">
                <a16:creationId xmlns:a16="http://schemas.microsoft.com/office/drawing/2014/main" id="{5C038631-8A22-49CF-BB19-EA0DBC990C1E}"/>
              </a:ext>
            </a:extLst>
          </p:cNvPr>
          <p:cNvSpPr/>
          <p:nvPr/>
        </p:nvSpPr>
        <p:spPr>
          <a:xfrm>
            <a:off x="220717" y="1863793"/>
            <a:ext cx="4236983" cy="22947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First Generation Students: 42% </a:t>
            </a:r>
            <a:r>
              <a:rPr lang="en-US" sz="1300" i="1">
                <a:solidFill>
                  <a:schemeClr val="bg1">
                    <a:lumMod val="50000"/>
                  </a:schemeClr>
                </a:solidFill>
                <a:cs typeface="Calibri"/>
              </a:rPr>
              <a:t>(University: 35%)</a:t>
            </a:r>
            <a:endParaRPr lang="en-US" sz="1300" i="1">
              <a:solidFill>
                <a:schemeClr val="bg1">
                  <a:lumMod val="50000"/>
                </a:schemeClr>
              </a:solidFill>
            </a:endParaRPr>
          </a:p>
        </p:txBody>
      </p:sp>
      <p:sp>
        <p:nvSpPr>
          <p:cNvPr id="10" name="Rectangle 9">
            <a:extLst>
              <a:ext uri="{FF2B5EF4-FFF2-40B4-BE49-F238E27FC236}">
                <a16:creationId xmlns:a16="http://schemas.microsoft.com/office/drawing/2014/main" id="{37300227-BF45-46AF-A284-901F30377985}"/>
              </a:ext>
            </a:extLst>
          </p:cNvPr>
          <p:cNvSpPr/>
          <p:nvPr/>
        </p:nvSpPr>
        <p:spPr>
          <a:xfrm>
            <a:off x="220717" y="2189225"/>
            <a:ext cx="4236983" cy="22947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Pell Eligible Students: 34% </a:t>
            </a:r>
            <a:r>
              <a:rPr lang="en-US" sz="1300" i="1">
                <a:solidFill>
                  <a:schemeClr val="bg1">
                    <a:lumMod val="50000"/>
                  </a:schemeClr>
                </a:solidFill>
                <a:cs typeface="Calibri"/>
              </a:rPr>
              <a:t>(University: 28%)</a:t>
            </a:r>
            <a:endParaRPr lang="en-US" sz="1300" i="1">
              <a:solidFill>
                <a:srgbClr val="002060"/>
              </a:solidFill>
            </a:endParaRPr>
          </a:p>
        </p:txBody>
      </p:sp>
      <p:graphicFrame>
        <p:nvGraphicFramePr>
          <p:cNvPr id="3" name="Chart 2">
            <a:extLst>
              <a:ext uri="{FF2B5EF4-FFF2-40B4-BE49-F238E27FC236}">
                <a16:creationId xmlns:a16="http://schemas.microsoft.com/office/drawing/2014/main" id="{259C8127-97CA-4213-A33B-5C24A3EA1150}"/>
              </a:ext>
            </a:extLst>
          </p:cNvPr>
          <p:cNvGraphicFramePr>
            <a:graphicFrameLocks/>
          </p:cNvGraphicFramePr>
          <p:nvPr>
            <p:extLst>
              <p:ext uri="{D42A27DB-BD31-4B8C-83A1-F6EECF244321}">
                <p14:modId xmlns:p14="http://schemas.microsoft.com/office/powerpoint/2010/main" val="2353794141"/>
              </p:ext>
            </p:extLst>
          </p:nvPr>
        </p:nvGraphicFramePr>
        <p:xfrm>
          <a:off x="214188" y="2571750"/>
          <a:ext cx="4052313" cy="24221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Table 4">
            <a:extLst>
              <a:ext uri="{FF2B5EF4-FFF2-40B4-BE49-F238E27FC236}">
                <a16:creationId xmlns:a16="http://schemas.microsoft.com/office/drawing/2014/main" id="{212D2D83-893E-8A45-1CFF-EE6D8B13E81C}"/>
              </a:ext>
            </a:extLst>
          </p:cNvPr>
          <p:cNvGraphicFramePr>
            <a:graphicFrameLocks noGrp="1"/>
          </p:cNvGraphicFramePr>
          <p:nvPr>
            <p:extLst>
              <p:ext uri="{D42A27DB-BD31-4B8C-83A1-F6EECF244321}">
                <p14:modId xmlns:p14="http://schemas.microsoft.com/office/powerpoint/2010/main" val="2666952713"/>
              </p:ext>
            </p:extLst>
          </p:nvPr>
        </p:nvGraphicFramePr>
        <p:xfrm>
          <a:off x="4771814" y="2292555"/>
          <a:ext cx="4157997" cy="822960"/>
        </p:xfrm>
        <a:graphic>
          <a:graphicData uri="http://schemas.openxmlformats.org/drawingml/2006/table">
            <a:tbl>
              <a:tblPr>
                <a:tableStyleId>{3C2FFA5D-87B4-456A-9821-1D502468CF0F}</a:tableStyleId>
              </a:tblPr>
              <a:tblGrid>
                <a:gridCol w="2156680">
                  <a:extLst>
                    <a:ext uri="{9D8B030D-6E8A-4147-A177-3AD203B41FA5}">
                      <a16:colId xmlns:a16="http://schemas.microsoft.com/office/drawing/2014/main" val="1617560379"/>
                    </a:ext>
                  </a:extLst>
                </a:gridCol>
                <a:gridCol w="988842">
                  <a:extLst>
                    <a:ext uri="{9D8B030D-6E8A-4147-A177-3AD203B41FA5}">
                      <a16:colId xmlns:a16="http://schemas.microsoft.com/office/drawing/2014/main" val="1848061301"/>
                    </a:ext>
                  </a:extLst>
                </a:gridCol>
                <a:gridCol w="1012475">
                  <a:extLst>
                    <a:ext uri="{9D8B030D-6E8A-4147-A177-3AD203B41FA5}">
                      <a16:colId xmlns:a16="http://schemas.microsoft.com/office/drawing/2014/main" val="613167375"/>
                    </a:ext>
                  </a:extLst>
                </a:gridCol>
              </a:tblGrid>
              <a:tr h="182880">
                <a:tc>
                  <a:txBody>
                    <a:bodyPr/>
                    <a:lstStyle/>
                    <a:p>
                      <a:pPr algn="l" fontAlgn="b"/>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4 Year</a:t>
                      </a:r>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6 Year</a:t>
                      </a:r>
                      <a:endParaRPr lang="en-US" sz="1300" b="1"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541921479"/>
                  </a:ext>
                </a:extLst>
              </a:tr>
              <a:tr h="190500">
                <a:tc>
                  <a:txBody>
                    <a:bodyPr/>
                    <a:lstStyle/>
                    <a:p>
                      <a:pPr algn="l" fontAlgn="b"/>
                      <a:r>
                        <a:rPr lang="en-US" sz="1300" u="none" strike="noStrike">
                          <a:effectLst/>
                        </a:rPr>
                        <a:t>Fall 2016 entering class</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u="none" strike="noStrike">
                          <a:effectLst/>
                        </a:rPr>
                        <a:t>45%</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u="none" strike="noStrike">
                          <a:effectLst/>
                        </a:rPr>
                        <a:t>59%</a:t>
                      </a:r>
                      <a:endParaRPr lang="en-US" sz="13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2137144391"/>
                  </a:ext>
                </a:extLst>
              </a:tr>
              <a:tr h="190500">
                <a:tc>
                  <a:txBody>
                    <a:bodyPr/>
                    <a:lstStyle/>
                    <a:p>
                      <a:pPr algn="l" fontAlgn="b"/>
                      <a:r>
                        <a:rPr lang="en-US" sz="1300" u="none" strike="noStrike">
                          <a:effectLst/>
                        </a:rPr>
                        <a:t>Fall 2017 entering class</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u="none" strike="noStrike">
                          <a:effectLst/>
                        </a:rPr>
                        <a:t>39%</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u="none" strike="noStrike">
                          <a:effectLst/>
                        </a:rPr>
                        <a:t>44%</a:t>
                      </a:r>
                      <a:endParaRPr lang="en-US" sz="1300" b="0"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3686052637"/>
                  </a:ext>
                </a:extLst>
              </a:tr>
              <a:tr h="190500">
                <a:tc>
                  <a:txBody>
                    <a:bodyPr/>
                    <a:lstStyle/>
                    <a:p>
                      <a:pPr algn="l" fontAlgn="b"/>
                      <a:r>
                        <a:rPr lang="en-US" sz="1300" b="0" i="1" u="none" strike="noStrike">
                          <a:solidFill>
                            <a:schemeClr val="bg1"/>
                          </a:solidFill>
                          <a:effectLst/>
                          <a:latin typeface="+mn-lt"/>
                        </a:rPr>
                        <a:t>University Average (Fall 2016)</a:t>
                      </a:r>
                    </a:p>
                  </a:txBody>
                  <a:tcPr marL="7620" marR="7620" marT="7620" marB="0" anchor="b"/>
                </a:tc>
                <a:tc>
                  <a:txBody>
                    <a:bodyPr/>
                    <a:lstStyle/>
                    <a:p>
                      <a:pPr algn="ctr" fontAlgn="b"/>
                      <a:r>
                        <a:rPr lang="en-US" sz="1300" b="0" i="1" u="none" strike="noStrike">
                          <a:solidFill>
                            <a:schemeClr val="bg1"/>
                          </a:solidFill>
                          <a:effectLst/>
                          <a:latin typeface="+mn-lt"/>
                        </a:rPr>
                        <a:t>66%</a:t>
                      </a:r>
                    </a:p>
                  </a:txBody>
                  <a:tcPr marL="7620" marR="7620" marT="7620" marB="0" anchor="b"/>
                </a:tc>
                <a:tc>
                  <a:txBody>
                    <a:bodyPr/>
                    <a:lstStyle/>
                    <a:p>
                      <a:pPr algn="ctr" fontAlgn="b"/>
                      <a:r>
                        <a:rPr lang="en-US" sz="1300" b="0" i="1" u="none" strike="noStrike" dirty="0">
                          <a:solidFill>
                            <a:schemeClr val="bg1"/>
                          </a:solidFill>
                          <a:effectLst/>
                          <a:latin typeface="+mn-lt"/>
                        </a:rPr>
                        <a:t>78%</a:t>
                      </a:r>
                    </a:p>
                  </a:txBody>
                  <a:tcPr marL="7620" marR="7620" marT="7620" marB="0" anchor="b"/>
                </a:tc>
                <a:extLst>
                  <a:ext uri="{0D108BD9-81ED-4DB2-BD59-A6C34878D82A}">
                    <a16:rowId xmlns:a16="http://schemas.microsoft.com/office/drawing/2014/main" val="1574509686"/>
                  </a:ext>
                </a:extLst>
              </a:tr>
            </a:tbl>
          </a:graphicData>
        </a:graphic>
      </p:graphicFrame>
      <p:sp>
        <p:nvSpPr>
          <p:cNvPr id="12" name="TextBox 11">
            <a:extLst>
              <a:ext uri="{FF2B5EF4-FFF2-40B4-BE49-F238E27FC236}">
                <a16:creationId xmlns:a16="http://schemas.microsoft.com/office/drawing/2014/main" id="{2700EFA4-B926-646D-5674-7D530B16A7F8}"/>
              </a:ext>
            </a:extLst>
          </p:cNvPr>
          <p:cNvSpPr txBox="1"/>
          <p:nvPr/>
        </p:nvSpPr>
        <p:spPr>
          <a:xfrm>
            <a:off x="4771814" y="2000167"/>
            <a:ext cx="4157997" cy="292388"/>
          </a:xfrm>
          <a:prstGeom prst="rect">
            <a:avLst/>
          </a:prstGeom>
          <a:solidFill>
            <a:srgbClr val="0F1938"/>
          </a:solidFill>
        </p:spPr>
        <p:txBody>
          <a:bodyPr wrap="square" rtlCol="0">
            <a:spAutoFit/>
          </a:bodyPr>
          <a:lstStyle/>
          <a:p>
            <a:r>
              <a:rPr lang="en-US" sz="1300" b="1">
                <a:solidFill>
                  <a:schemeClr val="bg1"/>
                </a:solidFill>
              </a:rPr>
              <a:t>Graduation Rates</a:t>
            </a:r>
          </a:p>
        </p:txBody>
      </p:sp>
      <p:sp>
        <p:nvSpPr>
          <p:cNvPr id="13" name="TextBox 12">
            <a:extLst>
              <a:ext uri="{FF2B5EF4-FFF2-40B4-BE49-F238E27FC236}">
                <a16:creationId xmlns:a16="http://schemas.microsoft.com/office/drawing/2014/main" id="{F26360C5-8584-BBE1-E87B-1EF790B47742}"/>
              </a:ext>
            </a:extLst>
          </p:cNvPr>
          <p:cNvSpPr txBox="1"/>
          <p:nvPr/>
        </p:nvSpPr>
        <p:spPr>
          <a:xfrm>
            <a:off x="4556586" y="1646078"/>
            <a:ext cx="4421983" cy="307777"/>
          </a:xfrm>
          <a:prstGeom prst="rect">
            <a:avLst/>
          </a:prstGeom>
          <a:noFill/>
        </p:spPr>
        <p:txBody>
          <a:bodyPr wrap="square" rtlCol="0">
            <a:spAutoFit/>
          </a:bodyPr>
          <a:lstStyle/>
          <a:p>
            <a:pPr algn="ctr"/>
            <a:r>
              <a:rPr lang="en-US" sz="1400">
                <a:solidFill>
                  <a:srgbClr val="0F1938"/>
                </a:solidFill>
              </a:rPr>
              <a:t>Student Success</a:t>
            </a:r>
          </a:p>
        </p:txBody>
      </p:sp>
      <p:graphicFrame>
        <p:nvGraphicFramePr>
          <p:cNvPr id="15" name="Table 14">
            <a:extLst>
              <a:ext uri="{FF2B5EF4-FFF2-40B4-BE49-F238E27FC236}">
                <a16:creationId xmlns:a16="http://schemas.microsoft.com/office/drawing/2014/main" id="{78055CDD-603E-155B-1B6D-1805E555C033}"/>
              </a:ext>
            </a:extLst>
          </p:cNvPr>
          <p:cNvGraphicFramePr>
            <a:graphicFrameLocks noGrp="1"/>
          </p:cNvGraphicFramePr>
          <p:nvPr>
            <p:extLst>
              <p:ext uri="{D42A27DB-BD31-4B8C-83A1-F6EECF244321}">
                <p14:modId xmlns:p14="http://schemas.microsoft.com/office/powerpoint/2010/main" val="2874041984"/>
              </p:ext>
            </p:extLst>
          </p:nvPr>
        </p:nvGraphicFramePr>
        <p:xfrm>
          <a:off x="4771813" y="3480956"/>
          <a:ext cx="4157996" cy="82296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endParaRPr lang="en-US" sz="13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1" u="none" strike="noStrike">
                          <a:effectLst/>
                        </a:rPr>
                        <a:t>% Retained after 1 year</a:t>
                      </a:r>
                      <a:endParaRPr lang="en-US" sz="13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90500">
                <a:tc>
                  <a:txBody>
                    <a:bodyPr/>
                    <a:lstStyle/>
                    <a:p>
                      <a:pPr algn="l" fontAlgn="b"/>
                      <a:r>
                        <a:rPr lang="en-US" sz="1300" u="none" strike="noStrike">
                          <a:effectLst/>
                        </a:rPr>
                        <a:t>Fall 2020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76%</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2124889"/>
                  </a:ext>
                </a:extLst>
              </a:tr>
              <a:tr h="182880">
                <a:tc>
                  <a:txBody>
                    <a:bodyPr/>
                    <a:lstStyle/>
                    <a:p>
                      <a:pPr algn="l" fontAlgn="b"/>
                      <a:r>
                        <a:rPr lang="en-US" sz="1300" u="none" strike="noStrike">
                          <a:effectLst/>
                        </a:rPr>
                        <a:t>Fall 2021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79%</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09106015"/>
                  </a:ext>
                </a:extLst>
              </a:tr>
              <a:tr h="18288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300" b="0" i="1" u="none" strike="noStrike">
                          <a:solidFill>
                            <a:schemeClr val="bg1"/>
                          </a:solidFill>
                          <a:effectLst/>
                          <a:latin typeface="+mn-lt"/>
                        </a:rPr>
                        <a:t>University Average (Fall 2021)</a:t>
                      </a:r>
                    </a:p>
                  </a:txBody>
                  <a:tcPr marL="7620" marR="7620" marT="7620" marB="0" anchor="b"/>
                </a:tc>
                <a:tc>
                  <a:txBody>
                    <a:bodyPr/>
                    <a:lstStyle/>
                    <a:p>
                      <a:pPr algn="ctr" fontAlgn="b"/>
                      <a:r>
                        <a:rPr lang="en-US" sz="1300" b="0" i="1" u="none" strike="noStrike" dirty="0">
                          <a:solidFill>
                            <a:schemeClr val="bg1"/>
                          </a:solidFill>
                          <a:effectLst/>
                          <a:latin typeface="Calibri" panose="020F0502020204030204" pitchFamily="34" charset="0"/>
                        </a:rPr>
                        <a:t>87%</a:t>
                      </a:r>
                    </a:p>
                  </a:txBody>
                  <a:tcPr marL="7620" marR="7620" marT="7620" marB="0" anchor="b"/>
                </a:tc>
                <a:extLst>
                  <a:ext uri="{0D108BD9-81ED-4DB2-BD59-A6C34878D82A}">
                    <a16:rowId xmlns:a16="http://schemas.microsoft.com/office/drawing/2014/main" val="3039905256"/>
                  </a:ext>
                </a:extLst>
              </a:tr>
            </a:tbl>
          </a:graphicData>
        </a:graphic>
      </p:graphicFrame>
      <p:sp>
        <p:nvSpPr>
          <p:cNvPr id="16" name="TextBox 15">
            <a:extLst>
              <a:ext uri="{FF2B5EF4-FFF2-40B4-BE49-F238E27FC236}">
                <a16:creationId xmlns:a16="http://schemas.microsoft.com/office/drawing/2014/main" id="{320AF30C-A7C3-2410-4487-332E4EC313CA}"/>
              </a:ext>
            </a:extLst>
          </p:cNvPr>
          <p:cNvSpPr txBox="1"/>
          <p:nvPr/>
        </p:nvSpPr>
        <p:spPr>
          <a:xfrm>
            <a:off x="4771813" y="3188568"/>
            <a:ext cx="4157997" cy="292388"/>
          </a:xfrm>
          <a:prstGeom prst="rect">
            <a:avLst/>
          </a:prstGeom>
          <a:solidFill>
            <a:srgbClr val="0F1938"/>
          </a:solidFill>
        </p:spPr>
        <p:txBody>
          <a:bodyPr wrap="square" rtlCol="0">
            <a:spAutoFit/>
          </a:bodyPr>
          <a:lstStyle/>
          <a:p>
            <a:r>
              <a:rPr lang="en-US" sz="1300" b="1">
                <a:solidFill>
                  <a:schemeClr val="bg1"/>
                </a:solidFill>
              </a:rPr>
              <a:t>Retention Rates</a:t>
            </a:r>
          </a:p>
        </p:txBody>
      </p:sp>
      <p:sp>
        <p:nvSpPr>
          <p:cNvPr id="17" name="TextBox 16">
            <a:extLst>
              <a:ext uri="{FF2B5EF4-FFF2-40B4-BE49-F238E27FC236}">
                <a16:creationId xmlns:a16="http://schemas.microsoft.com/office/drawing/2014/main" id="{326F043E-5888-1C87-C660-E76B0648AB27}"/>
              </a:ext>
            </a:extLst>
          </p:cNvPr>
          <p:cNvSpPr txBox="1"/>
          <p:nvPr/>
        </p:nvSpPr>
        <p:spPr>
          <a:xfrm>
            <a:off x="4771815" y="4362763"/>
            <a:ext cx="4157997" cy="292388"/>
          </a:xfrm>
          <a:prstGeom prst="rect">
            <a:avLst/>
          </a:prstGeom>
          <a:solidFill>
            <a:srgbClr val="0F1938"/>
          </a:solidFill>
        </p:spPr>
        <p:txBody>
          <a:bodyPr wrap="square" rtlCol="0">
            <a:spAutoFit/>
          </a:bodyPr>
          <a:lstStyle/>
          <a:p>
            <a:r>
              <a:rPr lang="en-US" sz="1300" b="1">
                <a:solidFill>
                  <a:schemeClr val="bg1"/>
                </a:solidFill>
              </a:rPr>
              <a:t>DFW Rate Fall 2017 – Spring 2022 	</a:t>
            </a:r>
          </a:p>
        </p:txBody>
      </p:sp>
      <p:graphicFrame>
        <p:nvGraphicFramePr>
          <p:cNvPr id="20" name="Table 19">
            <a:extLst>
              <a:ext uri="{FF2B5EF4-FFF2-40B4-BE49-F238E27FC236}">
                <a16:creationId xmlns:a16="http://schemas.microsoft.com/office/drawing/2014/main" id="{B31B71CA-1218-BF21-755E-4A3AD85466CC}"/>
              </a:ext>
            </a:extLst>
          </p:cNvPr>
          <p:cNvGraphicFramePr>
            <a:graphicFrameLocks noGrp="1"/>
          </p:cNvGraphicFramePr>
          <p:nvPr>
            <p:extLst>
              <p:ext uri="{D42A27DB-BD31-4B8C-83A1-F6EECF244321}">
                <p14:modId xmlns:p14="http://schemas.microsoft.com/office/powerpoint/2010/main" val="3673336552"/>
              </p:ext>
            </p:extLst>
          </p:nvPr>
        </p:nvGraphicFramePr>
        <p:xfrm>
          <a:off x="4771816" y="4622051"/>
          <a:ext cx="4157996" cy="41148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r>
                        <a:rPr lang="en-US" sz="1300" b="0" i="0" u="none" strike="noStrike">
                          <a:solidFill>
                            <a:srgbClr val="000000"/>
                          </a:solidFill>
                          <a:effectLst/>
                          <a:latin typeface="Calibri" panose="020F0502020204030204" pitchFamily="34" charset="0"/>
                        </a:rPr>
                        <a:t>Undergraduate</a:t>
                      </a:r>
                    </a:p>
                  </a:txBody>
                  <a:tcPr marL="7620" marR="7620" marT="7620" marB="0" anchor="b"/>
                </a:tc>
                <a:tc>
                  <a:txBody>
                    <a:bodyPr/>
                    <a:lstStyle/>
                    <a:p>
                      <a:pPr algn="ctr" fontAlgn="b"/>
                      <a:r>
                        <a:rPr lang="en-US" sz="1300" b="0" u="none" strike="noStrike">
                          <a:effectLst/>
                        </a:rPr>
                        <a:t>9%</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82880">
                <a:tc>
                  <a:txBody>
                    <a:bodyPr/>
                    <a:lstStyle/>
                    <a:p>
                      <a:pPr algn="l" fontAlgn="b"/>
                      <a:r>
                        <a:rPr lang="en-US" sz="1300" b="0" i="1" u="none" strike="noStrike">
                          <a:solidFill>
                            <a:schemeClr val="bg1"/>
                          </a:solidFill>
                          <a:effectLst/>
                          <a:latin typeface="+mn-lt"/>
                        </a:rPr>
                        <a:t>University Average </a:t>
                      </a:r>
                      <a:endParaRPr lang="en-US" sz="1300" b="0" i="0" u="none" strike="noStrike">
                        <a:solidFill>
                          <a:schemeClr val="bg1"/>
                        </a:solidFill>
                        <a:effectLst/>
                        <a:latin typeface="Calibri" panose="020F0502020204030204" pitchFamily="34" charset="0"/>
                      </a:endParaRPr>
                    </a:p>
                  </a:txBody>
                  <a:tcPr marL="7620" marR="7620" marT="7620" marB="0" anchor="b"/>
                </a:tc>
                <a:tc>
                  <a:txBody>
                    <a:bodyPr/>
                    <a:lstStyle/>
                    <a:p>
                      <a:pPr algn="ctr" fontAlgn="b"/>
                      <a:r>
                        <a:rPr lang="en-US" sz="1300" b="0" i="1" u="none" strike="noStrike" dirty="0">
                          <a:solidFill>
                            <a:schemeClr val="bg1"/>
                          </a:solidFill>
                          <a:effectLst/>
                          <a:latin typeface="Calibri" panose="020F0502020204030204" pitchFamily="34" charset="0"/>
                        </a:rPr>
                        <a:t>7%</a:t>
                      </a:r>
                    </a:p>
                  </a:txBody>
                  <a:tcPr marL="7620" marR="7620" marT="7620" marB="0" anchor="b"/>
                </a:tc>
                <a:extLst>
                  <a:ext uri="{0D108BD9-81ED-4DB2-BD59-A6C34878D82A}">
                    <a16:rowId xmlns:a16="http://schemas.microsoft.com/office/drawing/2014/main" val="828895073"/>
                  </a:ext>
                </a:extLst>
              </a:tr>
            </a:tbl>
          </a:graphicData>
        </a:graphic>
      </p:graphicFrame>
    </p:spTree>
    <p:extLst>
      <p:ext uri="{BB962C8B-B14F-4D97-AF65-F5344CB8AC3E}">
        <p14:creationId xmlns:p14="http://schemas.microsoft.com/office/powerpoint/2010/main" val="169734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AF2EDA-FD39-0904-8004-EC89E6FB2F82}"/>
              </a:ext>
            </a:extLst>
          </p:cNvPr>
          <p:cNvSpPr/>
          <p:nvPr/>
        </p:nvSpPr>
        <p:spPr>
          <a:xfrm>
            <a:off x="32490" y="3222934"/>
            <a:ext cx="4117122" cy="189842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04829E3-ABD7-8901-D08C-CE1DF2B0495A}"/>
              </a:ext>
            </a:extLst>
          </p:cNvPr>
          <p:cNvSpPr/>
          <p:nvPr/>
        </p:nvSpPr>
        <p:spPr>
          <a:xfrm>
            <a:off x="32490" y="1248598"/>
            <a:ext cx="4117122" cy="19262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6" y="206375"/>
            <a:ext cx="8231681" cy="857250"/>
          </a:xfrm>
        </p:spPr>
        <p:txBody>
          <a:bodyPr>
            <a:noAutofit/>
          </a:bodyPr>
          <a:lstStyle/>
          <a:p>
            <a:r>
              <a:rPr lang="en-US" dirty="0">
                <a:latin typeface="Franklin Gothic Demi Cond" panose="020B0706030402020204" pitchFamily="34" charset="0"/>
              </a:rPr>
              <a:t>AVERY POINT</a:t>
            </a:r>
          </a:p>
        </p:txBody>
      </p:sp>
      <p:sp>
        <p:nvSpPr>
          <p:cNvPr id="5" name="TextBox 4">
            <a:extLst>
              <a:ext uri="{FF2B5EF4-FFF2-40B4-BE49-F238E27FC236}">
                <a16:creationId xmlns:a16="http://schemas.microsoft.com/office/drawing/2014/main" id="{B0C1D858-D306-EB51-34FD-610886903686}"/>
              </a:ext>
            </a:extLst>
          </p:cNvPr>
          <p:cNvSpPr txBox="1"/>
          <p:nvPr/>
        </p:nvSpPr>
        <p:spPr>
          <a:xfrm>
            <a:off x="67302" y="1323697"/>
            <a:ext cx="4082310" cy="1554272"/>
          </a:xfrm>
          <a:prstGeom prst="rect">
            <a:avLst/>
          </a:prstGeom>
          <a:noFill/>
        </p:spPr>
        <p:txBody>
          <a:bodyPr wrap="square" rtlCol="0">
            <a:spAutoFit/>
          </a:bodyPr>
          <a:lstStyle/>
          <a:p>
            <a:r>
              <a:rPr lang="en-US" sz="1200" b="1" dirty="0">
                <a:cs typeface="Calibri Light" panose="020F0302020204030204" pitchFamily="34" charset="0"/>
              </a:rPr>
              <a:t>Research Landscape</a:t>
            </a:r>
          </a:p>
          <a:p>
            <a:r>
              <a:rPr lang="en-US" sz="1100" dirty="0">
                <a:cs typeface="Calibri Light" panose="020F0302020204030204" pitchFamily="34" charset="0"/>
                <a:hlinkClick r:id="rId3"/>
              </a:rPr>
              <a:t>CT National Estuarine Research Reserve (CT NERR)</a:t>
            </a:r>
            <a:endParaRPr lang="en-US" sz="1100" dirty="0">
              <a:cs typeface="Calibri Light" panose="020F0302020204030204" pitchFamily="34" charset="0"/>
            </a:endParaRPr>
          </a:p>
          <a:p>
            <a:endParaRPr lang="en-US" sz="600" dirty="0">
              <a:cs typeface="Calibri Light" panose="020F0302020204030204" pitchFamily="34" charset="0"/>
            </a:endParaRPr>
          </a:p>
          <a:p>
            <a:r>
              <a:rPr lang="en-US" sz="1100" dirty="0">
                <a:cs typeface="Calibri Light" panose="020F0302020204030204" pitchFamily="34" charset="0"/>
              </a:rPr>
              <a:t>Partnerships with:</a:t>
            </a:r>
          </a:p>
          <a:p>
            <a:pPr marL="171450" indent="-171450">
              <a:buFont typeface="Arial" panose="020B0604020202020204" pitchFamily="34" charset="0"/>
              <a:buChar char="•"/>
            </a:pPr>
            <a:r>
              <a:rPr lang="en-US" sz="1100" dirty="0">
                <a:cs typeface="Calibri Light" panose="020F0302020204030204" pitchFamily="34" charset="0"/>
              </a:rPr>
              <a:t>National Institute for Undersea Technology (NIUVT)</a:t>
            </a:r>
          </a:p>
          <a:p>
            <a:pPr marL="171450" indent="-171450">
              <a:buFont typeface="Arial" panose="020B0604020202020204" pitchFamily="34" charset="0"/>
              <a:buChar char="•"/>
            </a:pPr>
            <a:r>
              <a:rPr lang="en-US" sz="1100" dirty="0">
                <a:cs typeface="Calibri Light" panose="020F0302020204030204" pitchFamily="34" charset="0"/>
              </a:rPr>
              <a:t>Mystic Aquarium,</a:t>
            </a:r>
          </a:p>
          <a:p>
            <a:pPr marL="171450" indent="-171450">
              <a:buFont typeface="Arial" panose="020B0604020202020204" pitchFamily="34" charset="0"/>
              <a:buChar char="•"/>
            </a:pPr>
            <a:r>
              <a:rPr lang="en-US" sz="1100" dirty="0">
                <a:cs typeface="Calibri Light" panose="020F0302020204030204" pitchFamily="34" charset="0"/>
              </a:rPr>
              <a:t>Connecticut’s Initiative for Environmental Research of Offshore Wind,</a:t>
            </a:r>
          </a:p>
          <a:p>
            <a:pPr marL="171450" indent="-171450">
              <a:buFont typeface="Arial" panose="020B0604020202020204" pitchFamily="34" charset="0"/>
              <a:buChar char="•"/>
            </a:pPr>
            <a:r>
              <a:rPr lang="en-US" sz="1100" dirty="0">
                <a:cs typeface="Calibri Light" panose="020F0302020204030204" pitchFamily="34" charset="0"/>
              </a:rPr>
              <a:t>Connecticut Institute for Resilience and Climate Adaption (CIRCA)</a:t>
            </a:r>
          </a:p>
        </p:txBody>
      </p:sp>
      <p:sp>
        <p:nvSpPr>
          <p:cNvPr id="6" name="TextBox 5">
            <a:extLst>
              <a:ext uri="{FF2B5EF4-FFF2-40B4-BE49-F238E27FC236}">
                <a16:creationId xmlns:a16="http://schemas.microsoft.com/office/drawing/2014/main" id="{6FD1C64B-5D34-3ECD-2BE3-97BF83F71C6A}"/>
              </a:ext>
            </a:extLst>
          </p:cNvPr>
          <p:cNvSpPr txBox="1"/>
          <p:nvPr/>
        </p:nvSpPr>
        <p:spPr>
          <a:xfrm>
            <a:off x="67302" y="3290520"/>
            <a:ext cx="4017327" cy="1754326"/>
          </a:xfrm>
          <a:prstGeom prst="rect">
            <a:avLst/>
          </a:prstGeom>
          <a:noFill/>
        </p:spPr>
        <p:txBody>
          <a:bodyPr wrap="square" rtlCol="0">
            <a:spAutoFit/>
          </a:bodyPr>
          <a:lstStyle/>
          <a:p>
            <a:r>
              <a:rPr lang="en-US" sz="1200" b="1" dirty="0">
                <a:latin typeface="+mj-lt"/>
              </a:rPr>
              <a:t>Community Outreach &amp; Engagement</a:t>
            </a:r>
          </a:p>
          <a:p>
            <a:endParaRPr lang="en-US" sz="1200" b="1" dirty="0">
              <a:latin typeface="+mj-lt"/>
            </a:endParaRPr>
          </a:p>
          <a:p>
            <a:r>
              <a:rPr lang="en-US" sz="1050" dirty="0">
                <a:latin typeface="+mj-lt"/>
              </a:rPr>
              <a:t>Husky Harvest Food Pantry opened January 17, 2023. In the first six weeks, Husky Harvest had 196 student visits from 90 unique users. Currently, over 296 family members are being served by this resource.</a:t>
            </a:r>
          </a:p>
          <a:p>
            <a:endParaRPr lang="en-US" sz="1050" dirty="0">
              <a:latin typeface="+mj-lt"/>
            </a:endParaRPr>
          </a:p>
          <a:p>
            <a:r>
              <a:rPr lang="en-US" sz="1050" dirty="0">
                <a:latin typeface="+mj-lt"/>
              </a:rPr>
              <a:t>Currently, Avery Point is in discussion to support general education requirements for students of the United States Coast Guard Academy and New London High School with dual enrollment classes at Avery Point.</a:t>
            </a:r>
          </a:p>
        </p:txBody>
      </p:sp>
      <p:sp>
        <p:nvSpPr>
          <p:cNvPr id="14" name="Rectangle 13">
            <a:extLst>
              <a:ext uri="{FF2B5EF4-FFF2-40B4-BE49-F238E27FC236}">
                <a16:creationId xmlns:a16="http://schemas.microsoft.com/office/drawing/2014/main" id="{E5A188CF-01BB-906E-B016-D84A742AC865}"/>
              </a:ext>
            </a:extLst>
          </p:cNvPr>
          <p:cNvSpPr/>
          <p:nvPr/>
        </p:nvSpPr>
        <p:spPr>
          <a:xfrm>
            <a:off x="4183263" y="1248598"/>
            <a:ext cx="2529685" cy="192627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31C18-A617-2EAE-FF30-DACE6CDA8C08}"/>
              </a:ext>
            </a:extLst>
          </p:cNvPr>
          <p:cNvSpPr/>
          <p:nvPr/>
        </p:nvSpPr>
        <p:spPr>
          <a:xfrm>
            <a:off x="4191385" y="3222934"/>
            <a:ext cx="2529685" cy="189842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E85164-354E-633B-E5B0-58545C83ED12}"/>
              </a:ext>
            </a:extLst>
          </p:cNvPr>
          <p:cNvSpPr txBox="1"/>
          <p:nvPr/>
        </p:nvSpPr>
        <p:spPr>
          <a:xfrm>
            <a:off x="4252364" y="1302947"/>
            <a:ext cx="2460584" cy="1892826"/>
          </a:xfrm>
          <a:prstGeom prst="rect">
            <a:avLst/>
          </a:prstGeom>
          <a:noFill/>
        </p:spPr>
        <p:txBody>
          <a:bodyPr wrap="square" rtlCol="0">
            <a:spAutoFit/>
          </a:bodyPr>
          <a:lstStyle/>
          <a:p>
            <a:r>
              <a:rPr lang="en-US" sz="1200" b="1" dirty="0"/>
              <a:t>Student Success</a:t>
            </a:r>
          </a:p>
          <a:p>
            <a:pPr marL="171450" indent="-171450">
              <a:buFont typeface="Arial" panose="020B0604020202020204" pitchFamily="34" charset="0"/>
              <a:buChar char="•"/>
            </a:pPr>
            <a:r>
              <a:rPr lang="en-US" sz="1050" dirty="0">
                <a:hlinkClick r:id="rId4"/>
              </a:rPr>
              <a:t>Avery Point Academic Center (APAC) </a:t>
            </a:r>
            <a:r>
              <a:rPr lang="en-US" sz="1050" dirty="0"/>
              <a:t>provide tutoring in every subject area and to provide mentoring to struggling students, Avery Point athletes and students looking for extra support.</a:t>
            </a:r>
          </a:p>
          <a:p>
            <a:pPr marL="171450" indent="-171450">
              <a:buFont typeface="Arial" panose="020B0604020202020204" pitchFamily="34" charset="0"/>
              <a:buChar char="•"/>
            </a:pPr>
            <a:endParaRPr lang="en-US" sz="900" dirty="0"/>
          </a:p>
          <a:p>
            <a:pPr marL="171450" indent="-171450">
              <a:buFont typeface="Arial" panose="020B0604020202020204" pitchFamily="34" charset="0"/>
              <a:buChar char="•"/>
            </a:pPr>
            <a:r>
              <a:rPr lang="en-US" sz="1050" dirty="0">
                <a:hlinkClick r:id="rId5"/>
              </a:rPr>
              <a:t>FYE Program </a:t>
            </a:r>
            <a:r>
              <a:rPr lang="en-US" sz="1050" dirty="0"/>
              <a:t>including the chance for upperclassman to become Mentors and teach alongside a faculty or staff member</a:t>
            </a:r>
            <a:endParaRPr lang="en-US" sz="400" dirty="0"/>
          </a:p>
        </p:txBody>
      </p:sp>
      <p:sp>
        <p:nvSpPr>
          <p:cNvPr id="17" name="TextBox 16">
            <a:extLst>
              <a:ext uri="{FF2B5EF4-FFF2-40B4-BE49-F238E27FC236}">
                <a16:creationId xmlns:a16="http://schemas.microsoft.com/office/drawing/2014/main" id="{5DD1AD10-E91A-473A-6E17-8E9A8DB776CB}"/>
              </a:ext>
            </a:extLst>
          </p:cNvPr>
          <p:cNvSpPr txBox="1"/>
          <p:nvPr/>
        </p:nvSpPr>
        <p:spPr>
          <a:xfrm>
            <a:off x="4254450" y="3222934"/>
            <a:ext cx="2483445" cy="1823576"/>
          </a:xfrm>
          <a:prstGeom prst="rect">
            <a:avLst/>
          </a:prstGeom>
          <a:noFill/>
        </p:spPr>
        <p:txBody>
          <a:bodyPr wrap="square" rtlCol="0">
            <a:spAutoFit/>
          </a:bodyPr>
          <a:lstStyle/>
          <a:p>
            <a:r>
              <a:rPr lang="en-US" sz="1200" b="1" dirty="0"/>
              <a:t>Teaching Excellence</a:t>
            </a:r>
          </a:p>
          <a:p>
            <a:r>
              <a:rPr lang="en-US" sz="1000" dirty="0"/>
              <a:t>Office of Academic Affairs: Working with the academic departments, the Center for Teaching and Learning and other relevant offices, provides faculty with opportunities for development and training. In collaboration with Avery Point faculty, the APAC works closely with students to provide tutoring in every subject area and struggling students, Avery Point athletes and students looking for extra support</a:t>
            </a:r>
            <a:r>
              <a:rPr lang="en-US" sz="1050" dirty="0"/>
              <a:t>.</a:t>
            </a:r>
          </a:p>
        </p:txBody>
      </p:sp>
      <p:sp>
        <p:nvSpPr>
          <p:cNvPr id="18" name="Rectangle 17">
            <a:extLst>
              <a:ext uri="{FF2B5EF4-FFF2-40B4-BE49-F238E27FC236}">
                <a16:creationId xmlns:a16="http://schemas.microsoft.com/office/drawing/2014/main" id="{500D059A-FEBA-FBC7-24B1-BF13FE8FF77A}"/>
              </a:ext>
            </a:extLst>
          </p:cNvPr>
          <p:cNvSpPr/>
          <p:nvPr/>
        </p:nvSpPr>
        <p:spPr>
          <a:xfrm>
            <a:off x="6762843" y="1238491"/>
            <a:ext cx="2313853" cy="2948254"/>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1CB685-6EE9-195E-ABEF-E3B994C9487C}"/>
              </a:ext>
            </a:extLst>
          </p:cNvPr>
          <p:cNvSpPr txBox="1"/>
          <p:nvPr/>
        </p:nvSpPr>
        <p:spPr>
          <a:xfrm>
            <a:off x="6853608" y="1302947"/>
            <a:ext cx="2132322" cy="2954655"/>
          </a:xfrm>
          <a:prstGeom prst="rect">
            <a:avLst/>
          </a:prstGeom>
          <a:noFill/>
        </p:spPr>
        <p:txBody>
          <a:bodyPr wrap="square" rtlCol="0">
            <a:spAutoFit/>
          </a:bodyPr>
          <a:lstStyle/>
          <a:p>
            <a:r>
              <a:rPr lang="en-US" sz="1200" b="1" dirty="0"/>
              <a:t>Diversity, Equity, Inclusion &amp; Justice (DEIJ)</a:t>
            </a:r>
          </a:p>
          <a:p>
            <a:pPr marL="171450" indent="-171450">
              <a:buFont typeface="Arial" panose="020B0604020202020204" pitchFamily="34" charset="0"/>
              <a:buChar char="•"/>
            </a:pPr>
            <a:r>
              <a:rPr lang="en-US" sz="1000" dirty="0">
                <a:hlinkClick r:id="rId6"/>
              </a:rPr>
              <a:t>Avery Point Diversity and Equity Committee (AP DEI) </a:t>
            </a:r>
            <a:r>
              <a:rPr lang="en-US" sz="1000" dirty="0"/>
              <a:t>is comprised of a dedicated group of faculty, staff, and students engaged in building a safe and inclusive community by promoting events and opportunities for all campus members.</a:t>
            </a:r>
          </a:p>
          <a:p>
            <a:endParaRPr lang="en-US" sz="1000" dirty="0"/>
          </a:p>
          <a:p>
            <a:pPr marL="171450" indent="-171450">
              <a:buFont typeface="Arial" panose="020B0604020202020204" pitchFamily="34" charset="0"/>
              <a:buChar char="•"/>
            </a:pPr>
            <a:r>
              <a:rPr lang="en-US" sz="1000" dirty="0"/>
              <a:t>In partnership with CAPS, the campus will again host Upward Bound students on campus during the summer and expand engagement through a new three-year </a:t>
            </a:r>
            <a:r>
              <a:rPr lang="en-US" sz="1000" dirty="0" err="1"/>
              <a:t>ConnCap</a:t>
            </a:r>
            <a:r>
              <a:rPr lang="en-US" sz="1000" dirty="0"/>
              <a:t> grant.</a:t>
            </a:r>
          </a:p>
          <a:p>
            <a:pPr algn="ctr"/>
            <a:endParaRPr lang="en-US" sz="1200" dirty="0"/>
          </a:p>
        </p:txBody>
      </p:sp>
      <p:pic>
        <p:nvPicPr>
          <p:cNvPr id="1026" name="Picture 2" descr="University of Connecticut Brand Standards | Custom Wordmark">
            <a:extLst>
              <a:ext uri="{FF2B5EF4-FFF2-40B4-BE49-F238E27FC236}">
                <a16:creationId xmlns:a16="http://schemas.microsoft.com/office/drawing/2014/main" id="{93D242F4-3625-7BB8-FC6C-6451F04C67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2300" y="4348901"/>
            <a:ext cx="1897496" cy="58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72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normAutofit/>
          </a:bodyPr>
          <a:lstStyle/>
          <a:p>
            <a:r>
              <a:rPr lang="en-US" dirty="0">
                <a:latin typeface="Franklin Gothic Demi Cond" panose="020B0706030402020204" pitchFamily="34" charset="0"/>
              </a:rPr>
              <a:t>HARTFORD</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Enrollment Trends</a:t>
            </a:r>
            <a:endParaRPr lang="en-US" b="1">
              <a:solidFill>
                <a:schemeClr val="bg1"/>
              </a:solidFill>
              <a:latin typeface="Franklin Gothic Demi Cond" panose="020B0706030402020204" pitchFamily="34" charset="0"/>
            </a:endParaRPr>
          </a:p>
        </p:txBody>
      </p:sp>
      <p:sp>
        <p:nvSpPr>
          <p:cNvPr id="6" name="TextBox 5">
            <a:extLst>
              <a:ext uri="{FF2B5EF4-FFF2-40B4-BE49-F238E27FC236}">
                <a16:creationId xmlns:a16="http://schemas.microsoft.com/office/drawing/2014/main" id="{1FCF3BFF-8222-FA76-E0B2-F2354632AC0F}"/>
              </a:ext>
            </a:extLst>
          </p:cNvPr>
          <p:cNvSpPr txBox="1"/>
          <p:nvPr/>
        </p:nvSpPr>
        <p:spPr>
          <a:xfrm>
            <a:off x="4571998" y="1654626"/>
            <a:ext cx="1871665" cy="415498"/>
          </a:xfrm>
          <a:prstGeom prst="rect">
            <a:avLst/>
          </a:prstGeom>
          <a:noFill/>
        </p:spPr>
        <p:txBody>
          <a:bodyPr wrap="square" rtlCol="0">
            <a:spAutoFit/>
          </a:bodyPr>
          <a:lstStyle/>
          <a:p>
            <a:r>
              <a:rPr lang="en-US" sz="1050" b="1">
                <a:solidFill>
                  <a:srgbClr val="100E2F"/>
                </a:solidFill>
              </a:rPr>
              <a:t>Undergraduate 4-Year Degrees</a:t>
            </a:r>
          </a:p>
        </p:txBody>
      </p:sp>
      <p:sp>
        <p:nvSpPr>
          <p:cNvPr id="8" name="TextBox 7">
            <a:extLst>
              <a:ext uri="{FF2B5EF4-FFF2-40B4-BE49-F238E27FC236}">
                <a16:creationId xmlns:a16="http://schemas.microsoft.com/office/drawing/2014/main" id="{099553D7-9FE3-14A1-4A02-D82F0B89068E}"/>
              </a:ext>
            </a:extLst>
          </p:cNvPr>
          <p:cNvSpPr txBox="1"/>
          <p:nvPr/>
        </p:nvSpPr>
        <p:spPr>
          <a:xfrm>
            <a:off x="4605636" y="3863230"/>
            <a:ext cx="1728787" cy="261610"/>
          </a:xfrm>
          <a:prstGeom prst="rect">
            <a:avLst/>
          </a:prstGeom>
          <a:noFill/>
        </p:spPr>
        <p:txBody>
          <a:bodyPr wrap="square" rtlCol="0">
            <a:spAutoFit/>
          </a:bodyPr>
          <a:lstStyle/>
          <a:p>
            <a:r>
              <a:rPr lang="en-US" sz="1050" b="1">
                <a:solidFill>
                  <a:srgbClr val="100E2F"/>
                </a:solidFill>
              </a:rPr>
              <a:t>Graduate Programs</a:t>
            </a:r>
            <a:endParaRPr lang="en-US" sz="1100" b="1">
              <a:solidFill>
                <a:srgbClr val="100E2F"/>
              </a:solidFill>
            </a:endParaRPr>
          </a:p>
        </p:txBody>
      </p:sp>
      <p:sp>
        <p:nvSpPr>
          <p:cNvPr id="18" name="TextBox 17">
            <a:extLst>
              <a:ext uri="{FF2B5EF4-FFF2-40B4-BE49-F238E27FC236}">
                <a16:creationId xmlns:a16="http://schemas.microsoft.com/office/drawing/2014/main" id="{18935D02-E58E-48F0-5221-263820591FF4}"/>
              </a:ext>
            </a:extLst>
          </p:cNvPr>
          <p:cNvSpPr txBox="1"/>
          <p:nvPr/>
        </p:nvSpPr>
        <p:spPr>
          <a:xfrm>
            <a:off x="4595738" y="2047042"/>
            <a:ext cx="1728787" cy="1802288"/>
          </a:xfrm>
          <a:prstGeom prst="rect">
            <a:avLst/>
          </a:prstGeom>
          <a:noFill/>
        </p:spPr>
        <p:txBody>
          <a:bodyPr wrap="square" numCol="1">
            <a:noAutofit/>
          </a:bodyPr>
          <a:lstStyle/>
          <a:p>
            <a:pPr marL="0" marR="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Business Data Analytics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English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Public Policy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Financial Management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General Studies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HDFS</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Individualized Studies Program</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Marketing Management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Psychological Sciences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Social Work </a:t>
            </a:r>
          </a:p>
          <a:p>
            <a:pPr marR="0" lvl="0">
              <a:lnSpc>
                <a:spcPct val="107000"/>
              </a:lnSpc>
              <a:spcBef>
                <a:spcPts val="0"/>
              </a:spcBef>
            </a:pPr>
            <a:r>
              <a:rPr lang="en-US" sz="900">
                <a:solidFill>
                  <a:srgbClr val="100E2F"/>
                </a:solidFill>
                <a:effectLst/>
                <a:ea typeface="Calibri" panose="020F0502020204030204" pitchFamily="34" charset="0"/>
                <a:cs typeface="Times New Roman" panose="02020603050405020304" pitchFamily="18" charset="0"/>
              </a:rPr>
              <a:t>Urban and Community Studies</a:t>
            </a:r>
          </a:p>
          <a:p>
            <a:pPr marR="0" lvl="0" algn="ctr">
              <a:lnSpc>
                <a:spcPct val="107000"/>
              </a:lnSpc>
              <a:spcBef>
                <a:spcPts val="0"/>
              </a:spcBef>
            </a:pPr>
            <a:endParaRPr lang="en-US" sz="1100">
              <a:solidFill>
                <a:srgbClr val="100E2F"/>
              </a:solidFill>
              <a:effectLst/>
              <a:ea typeface="Calibri" panose="020F0502020204030204" pitchFamily="34"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C064843B-5DCD-025B-BE0D-7AC7110F17BC}"/>
              </a:ext>
            </a:extLst>
          </p:cNvPr>
          <p:cNvCxnSpPr>
            <a:cxnSpLocks/>
          </p:cNvCxnSpPr>
          <p:nvPr/>
        </p:nvCxnSpPr>
        <p:spPr>
          <a:xfrm>
            <a:off x="6178076" y="1756405"/>
            <a:ext cx="0" cy="2106825"/>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921E4DD1-2448-A4B7-A435-0E9A0F5256F8}"/>
              </a:ext>
            </a:extLst>
          </p:cNvPr>
          <p:cNvSpPr/>
          <p:nvPr/>
        </p:nvSpPr>
        <p:spPr>
          <a:xfrm>
            <a:off x="4571999"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Degree Programs</a:t>
            </a:r>
            <a:endParaRPr lang="en-US" b="1">
              <a:solidFill>
                <a:schemeClr val="bg1"/>
              </a:solidFill>
              <a:latin typeface="Franklin Gothic Demi Cond" panose="020B0706030402020204" pitchFamily="34" charset="0"/>
            </a:endParaRPr>
          </a:p>
        </p:txBody>
      </p:sp>
      <p:graphicFrame>
        <p:nvGraphicFramePr>
          <p:cNvPr id="3" name="Chart 2">
            <a:extLst>
              <a:ext uri="{FF2B5EF4-FFF2-40B4-BE49-F238E27FC236}">
                <a16:creationId xmlns:a16="http://schemas.microsoft.com/office/drawing/2014/main" id="{D2B2610C-8817-25D5-8806-0F2AB90102CB}"/>
              </a:ext>
            </a:extLst>
          </p:cNvPr>
          <p:cNvGraphicFramePr/>
          <p:nvPr>
            <p:extLst>
              <p:ext uri="{D42A27DB-BD31-4B8C-83A1-F6EECF244321}">
                <p14:modId xmlns:p14="http://schemas.microsoft.com/office/powerpoint/2010/main" val="3644960507"/>
              </p:ext>
            </p:extLst>
          </p:nvPr>
        </p:nvGraphicFramePr>
        <p:xfrm>
          <a:off x="10714" y="1654625"/>
          <a:ext cx="4561284" cy="3528721"/>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EE360004-E8C0-8015-61EB-AE33D36C3858}"/>
              </a:ext>
            </a:extLst>
          </p:cNvPr>
          <p:cNvSpPr txBox="1"/>
          <p:nvPr/>
        </p:nvSpPr>
        <p:spPr>
          <a:xfrm>
            <a:off x="6211715" y="1654627"/>
            <a:ext cx="2989663" cy="3638456"/>
          </a:xfrm>
          <a:prstGeom prst="rect">
            <a:avLst/>
          </a:prstGeom>
          <a:noFill/>
        </p:spPr>
        <p:txBody>
          <a:bodyPr wrap="square" numCol="2" rtlCol="0">
            <a:noAutofit/>
          </a:bodyPr>
          <a:lstStyle/>
          <a:p>
            <a:pPr marL="0" marR="0">
              <a:lnSpc>
                <a:spcPct val="107000"/>
              </a:lnSpc>
              <a:spcBef>
                <a:spcPts val="0"/>
              </a:spcBef>
            </a:pPr>
            <a:r>
              <a:rPr lang="en-US" sz="900" b="1"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School of Business </a:t>
            </a:r>
          </a:p>
          <a:p>
            <a:pPr marL="0" marR="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MBA</a:t>
            </a:r>
            <a:b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b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MS HRM</a:t>
            </a:r>
            <a:b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b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MS BAPM</a:t>
            </a:r>
            <a:b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b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MS Financial Risk Management</a:t>
            </a:r>
          </a:p>
          <a:p>
            <a:pPr marL="0" marR="0">
              <a:lnSpc>
                <a:spcPct val="107000"/>
              </a:lnSpc>
              <a:spcBef>
                <a:spcPts val="0"/>
              </a:spcBef>
            </a:pPr>
            <a:endParaRPr lang="en-US" sz="500" u="sng" dirty="0">
              <a:solidFill>
                <a:srgbClr val="100E2F"/>
              </a:solidFill>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900" u="sng"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Certificates:</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Accounting Analytics</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Business Analytics</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Digital Marketing Strategy</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Accounting Fundamentals</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Health Care Analytics</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Health Care Finance and Insurance</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Human Resource Management</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Project Management</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Corporate and Regulatory Compliance</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Long-term Health Care Management</a:t>
            </a:r>
          </a:p>
          <a:p>
            <a:pPr marL="0" marR="0">
              <a:lnSpc>
                <a:spcPct val="107000"/>
              </a:lnSpc>
              <a:spcBef>
                <a:spcPts val="0"/>
              </a:spcBef>
            </a:pPr>
            <a:endParaRPr lang="en-US" sz="900" b="1" u="sng"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endParaRPr lang="en-US" sz="900" b="1" u="sng"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pPr>
            <a:r>
              <a:rPr lang="en-US" sz="900" b="1"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School of Social Work</a:t>
            </a:r>
            <a:endPar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MSW Program</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Advanced Standing Program</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PhD Program</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Urban Service Track</a:t>
            </a:r>
          </a:p>
          <a:p>
            <a:pPr marR="0" lvl="0">
              <a:lnSpc>
                <a:spcPct val="107000"/>
              </a:lnSpc>
              <a:spcBef>
                <a:spcPts val="0"/>
              </a:spcBef>
            </a:pPr>
            <a:endParaRPr lang="en-US" sz="900" dirty="0">
              <a:solidFill>
                <a:srgbClr val="100E2F"/>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900" b="1"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SFA</a:t>
            </a:r>
          </a:p>
          <a:p>
            <a:pPr marR="0" lvl="0">
              <a:lnSpc>
                <a:spcPct val="107000"/>
              </a:lnSpc>
              <a:spcBef>
                <a:spcPts val="0"/>
              </a:spcBef>
            </a:pPr>
            <a:r>
              <a:rPr lang="en-US" sz="900" dirty="0">
                <a:solidFill>
                  <a:srgbClr val="100E2F"/>
                </a:solidFill>
                <a:latin typeface="Calibri" panose="020F0502020204030204" pitchFamily="34" charset="0"/>
                <a:ea typeface="Calibri" panose="020F0502020204030204" pitchFamily="34" charset="0"/>
                <a:cs typeface="Times New Roman" panose="02020603050405020304" pitchFamily="18" charset="0"/>
              </a:rPr>
              <a:t>MFA in Arts Leadership &amp; Cultural Management</a:t>
            </a:r>
          </a:p>
          <a:p>
            <a:pPr marR="0" lvl="0">
              <a:lnSpc>
                <a:spcPct val="107000"/>
              </a:lnSpc>
              <a:spcBef>
                <a:spcPts val="0"/>
              </a:spcBef>
            </a:pPr>
            <a:endParaRPr lang="en-US" sz="900" b="1"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900" b="1"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CLAS </a:t>
            </a:r>
          </a:p>
          <a:p>
            <a:pPr marR="0" lvl="0">
              <a:lnSpc>
                <a:spcPct val="107000"/>
              </a:lnSpc>
              <a:spcBef>
                <a:spcPts val="0"/>
              </a:spcBef>
            </a:pPr>
            <a:r>
              <a:rPr lang="en-US" sz="900" dirty="0">
                <a:solidFill>
                  <a:srgbClr val="100E2F"/>
                </a:solidFill>
                <a:latin typeface="Calibri" panose="020F0502020204030204" pitchFamily="34" charset="0"/>
                <a:ea typeface="Calibri" panose="020F0502020204030204" pitchFamily="34" charset="0"/>
                <a:cs typeface="Times New Roman" panose="02020603050405020304" pitchFamily="18" charset="0"/>
              </a:rPr>
              <a:t>Fast Track in Public Policy</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MPA</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MPP</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MA Survey Research</a:t>
            </a:r>
          </a:p>
          <a:p>
            <a:pPr marR="0" lvl="0">
              <a:lnSpc>
                <a:spcPct val="107000"/>
              </a:lnSpc>
              <a:spcBef>
                <a:spcPts val="0"/>
              </a:spcBef>
            </a:pPr>
            <a:endPar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900" u="sng" dirty="0">
                <a:solidFill>
                  <a:srgbClr val="100E2F"/>
                </a:solidFill>
                <a:latin typeface="Calibri" panose="020F0502020204030204" pitchFamily="34" charset="0"/>
                <a:ea typeface="Calibri" panose="020F0502020204030204" pitchFamily="34" charset="0"/>
                <a:cs typeface="Times New Roman" panose="02020603050405020304" pitchFamily="18" charset="0"/>
              </a:rPr>
              <a:t>Certificates: </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Leadership &amp; Public </a:t>
            </a:r>
            <a:r>
              <a:rPr lang="en-US" sz="900" dirty="0" err="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Mgmt</a:t>
            </a:r>
            <a:endPar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Nonprofit Management</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Public Financial Management</a:t>
            </a:r>
          </a:p>
          <a:p>
            <a:pPr marR="0" lvl="0">
              <a:lnSpc>
                <a:spcPct val="107000"/>
              </a:lnSpc>
              <a:spcBef>
                <a:spcPts val="0"/>
              </a:spcBef>
            </a:pPr>
            <a:r>
              <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Survey Research</a:t>
            </a:r>
          </a:p>
          <a:p>
            <a:pPr marR="0" lvl="0">
              <a:lnSpc>
                <a:spcPct val="107000"/>
              </a:lnSpc>
              <a:spcBef>
                <a:spcPts val="0"/>
              </a:spcBef>
            </a:pPr>
            <a:endParaRPr lang="en-US" sz="900" dirty="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endParaRPr lang="en-US" sz="800" dirty="0">
              <a:solidFill>
                <a:srgbClr val="100E2F"/>
              </a:solidFill>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AFECA27C-2F22-21CB-9D67-785E0220DBF4}"/>
              </a:ext>
            </a:extLst>
          </p:cNvPr>
          <p:cNvSpPr txBox="1"/>
          <p:nvPr/>
        </p:nvSpPr>
        <p:spPr>
          <a:xfrm>
            <a:off x="4595738" y="4073107"/>
            <a:ext cx="1647900" cy="1110240"/>
          </a:xfrm>
          <a:prstGeom prst="rect">
            <a:avLst/>
          </a:prstGeom>
          <a:noFill/>
        </p:spPr>
        <p:txBody>
          <a:bodyPr wrap="square" rtlCol="0">
            <a:spAutoFit/>
          </a:bodyPr>
          <a:lstStyle/>
          <a:p>
            <a:pPr marL="0" marR="0">
              <a:lnSpc>
                <a:spcPct val="107000"/>
              </a:lnSpc>
              <a:spcBef>
                <a:spcPts val="0"/>
              </a:spcBef>
            </a:pPr>
            <a:r>
              <a:rPr lang="en-US" sz="90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Neag School of Education</a:t>
            </a:r>
          </a:p>
          <a:p>
            <a:pPr marR="0" lvl="0">
              <a:lnSpc>
                <a:spcPct val="107000"/>
              </a:lnSpc>
              <a:spcBef>
                <a:spcPts val="0"/>
              </a:spcBef>
            </a:pPr>
            <a:r>
              <a:rPr lang="en-US" sz="90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Connecticut Teacher Certification</a:t>
            </a:r>
          </a:p>
          <a:p>
            <a:pPr marR="0" lvl="0">
              <a:lnSpc>
                <a:spcPct val="107000"/>
              </a:lnSpc>
              <a:spcBef>
                <a:spcPts val="0"/>
              </a:spcBef>
            </a:pPr>
            <a:r>
              <a:rPr lang="en-US" sz="90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MA Curriculum and Instruction</a:t>
            </a:r>
          </a:p>
          <a:p>
            <a:pPr marR="0" lvl="0">
              <a:lnSpc>
                <a:spcPct val="107000"/>
              </a:lnSpc>
              <a:spcBef>
                <a:spcPts val="0"/>
              </a:spcBef>
            </a:pPr>
            <a:r>
              <a:rPr lang="en-US" sz="900">
                <a:solidFill>
                  <a:srgbClr val="100E2F"/>
                </a:solidFill>
                <a:latin typeface="Calibri" panose="020F0502020204030204" pitchFamily="34" charset="0"/>
                <a:ea typeface="Calibri" panose="020F0502020204030204" pitchFamily="34" charset="0"/>
                <a:cs typeface="Times New Roman" panose="02020603050405020304" pitchFamily="18" charset="0"/>
              </a:rPr>
              <a:t>MA</a:t>
            </a:r>
            <a:r>
              <a:rPr lang="en-US" sz="90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 Educational Psychology</a:t>
            </a:r>
          </a:p>
          <a:p>
            <a:endParaRPr lang="en-US"/>
          </a:p>
        </p:txBody>
      </p:sp>
      <p:cxnSp>
        <p:nvCxnSpPr>
          <p:cNvPr id="16" name="Straight Connector 15">
            <a:extLst>
              <a:ext uri="{FF2B5EF4-FFF2-40B4-BE49-F238E27FC236}">
                <a16:creationId xmlns:a16="http://schemas.microsoft.com/office/drawing/2014/main" id="{B8B94AEC-75A7-5436-7D0A-5043C6BDCDD1}"/>
              </a:ext>
            </a:extLst>
          </p:cNvPr>
          <p:cNvCxnSpPr>
            <a:cxnSpLocks/>
          </p:cNvCxnSpPr>
          <p:nvPr/>
        </p:nvCxnSpPr>
        <p:spPr>
          <a:xfrm flipH="1">
            <a:off x="4653116" y="3849330"/>
            <a:ext cx="1524960" cy="0"/>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66171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lumMod val="95000"/>
                </a:schemeClr>
              </a:solidFill>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lstStyle/>
          <a:p>
            <a:r>
              <a:rPr lang="en-US" dirty="0">
                <a:latin typeface="Franklin Gothic Demi Cond" panose="020B0706030402020204" pitchFamily="34" charset="0"/>
              </a:rPr>
              <a:t>HARTFORD</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9144000"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Fall</a:t>
            </a:r>
            <a:r>
              <a:rPr lang="en-US">
                <a:solidFill>
                  <a:schemeClr val="bg1"/>
                </a:solidFill>
                <a:latin typeface="Franklin Gothic Demi Cond" panose="020B0706030402020204" pitchFamily="34" charset="0"/>
                <a:cs typeface="Calibri"/>
              </a:rPr>
              <a:t> </a:t>
            </a:r>
            <a:r>
              <a:rPr lang="en-US" b="1">
                <a:solidFill>
                  <a:schemeClr val="bg1"/>
                </a:solidFill>
                <a:latin typeface="Franklin Gothic Demi Cond" panose="020B0706030402020204" pitchFamily="34" charset="0"/>
                <a:cs typeface="Calibri"/>
              </a:rPr>
              <a:t>2022</a:t>
            </a:r>
            <a:endParaRPr lang="en-US" b="1">
              <a:solidFill>
                <a:schemeClr val="bg1"/>
              </a:solidFill>
              <a:latin typeface="Franklin Gothic Demi Cond" panose="020B0706030402020204" pitchFamily="34" charset="0"/>
            </a:endParaRPr>
          </a:p>
        </p:txBody>
      </p:sp>
      <p:sp>
        <p:nvSpPr>
          <p:cNvPr id="9" name="Rectangle 8">
            <a:extLst>
              <a:ext uri="{FF2B5EF4-FFF2-40B4-BE49-F238E27FC236}">
                <a16:creationId xmlns:a16="http://schemas.microsoft.com/office/drawing/2014/main" id="{5C038631-8A22-49CF-BB19-EA0DBC990C1E}"/>
              </a:ext>
            </a:extLst>
          </p:cNvPr>
          <p:cNvSpPr/>
          <p:nvPr/>
        </p:nvSpPr>
        <p:spPr>
          <a:xfrm>
            <a:off x="220850" y="1868673"/>
            <a:ext cx="4236850" cy="22947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rgbClr val="002060"/>
                </a:solidFill>
                <a:cs typeface="Calibri"/>
              </a:rPr>
              <a:t>First Generation Students: 48% </a:t>
            </a:r>
            <a:r>
              <a:rPr lang="en-US" sz="1300" i="1" dirty="0">
                <a:solidFill>
                  <a:schemeClr val="bg1"/>
                </a:solidFill>
                <a:cs typeface="Calibri"/>
              </a:rPr>
              <a:t>(University: 35%)</a:t>
            </a:r>
            <a:endParaRPr lang="en-US" sz="1300" dirty="0">
              <a:solidFill>
                <a:schemeClr val="bg1"/>
              </a:solidFill>
            </a:endParaRPr>
          </a:p>
        </p:txBody>
      </p:sp>
      <p:sp>
        <p:nvSpPr>
          <p:cNvPr id="10" name="Rectangle 9">
            <a:extLst>
              <a:ext uri="{FF2B5EF4-FFF2-40B4-BE49-F238E27FC236}">
                <a16:creationId xmlns:a16="http://schemas.microsoft.com/office/drawing/2014/main" id="{37300227-BF45-46AF-A284-901F30377985}"/>
              </a:ext>
            </a:extLst>
          </p:cNvPr>
          <p:cNvSpPr/>
          <p:nvPr/>
        </p:nvSpPr>
        <p:spPr>
          <a:xfrm>
            <a:off x="220849" y="2189225"/>
            <a:ext cx="4236851" cy="2110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dirty="0">
                <a:solidFill>
                  <a:srgbClr val="002060"/>
                </a:solidFill>
                <a:cs typeface="Calibri"/>
              </a:rPr>
              <a:t>Pell Eligible Students: 45% </a:t>
            </a:r>
            <a:r>
              <a:rPr lang="en-US" sz="1300" i="1" dirty="0">
                <a:solidFill>
                  <a:schemeClr val="bg1"/>
                </a:solidFill>
                <a:cs typeface="Calibri"/>
              </a:rPr>
              <a:t>(University: 28%)</a:t>
            </a:r>
            <a:endParaRPr lang="en-US" sz="1300" dirty="0">
              <a:solidFill>
                <a:schemeClr val="bg1"/>
              </a:solidFill>
            </a:endParaRPr>
          </a:p>
        </p:txBody>
      </p:sp>
      <p:graphicFrame>
        <p:nvGraphicFramePr>
          <p:cNvPr id="5" name="Table 4">
            <a:extLst>
              <a:ext uri="{FF2B5EF4-FFF2-40B4-BE49-F238E27FC236}">
                <a16:creationId xmlns:a16="http://schemas.microsoft.com/office/drawing/2014/main" id="{212D2D83-893E-8A45-1CFF-EE6D8B13E81C}"/>
              </a:ext>
            </a:extLst>
          </p:cNvPr>
          <p:cNvGraphicFramePr>
            <a:graphicFrameLocks noGrp="1"/>
          </p:cNvGraphicFramePr>
          <p:nvPr>
            <p:extLst>
              <p:ext uri="{D42A27DB-BD31-4B8C-83A1-F6EECF244321}">
                <p14:modId xmlns:p14="http://schemas.microsoft.com/office/powerpoint/2010/main" val="3168465365"/>
              </p:ext>
            </p:extLst>
          </p:nvPr>
        </p:nvGraphicFramePr>
        <p:xfrm>
          <a:off x="4747959" y="2335419"/>
          <a:ext cx="4157997" cy="822960"/>
        </p:xfrm>
        <a:graphic>
          <a:graphicData uri="http://schemas.openxmlformats.org/drawingml/2006/table">
            <a:tbl>
              <a:tblPr>
                <a:tableStyleId>{3C2FFA5D-87B4-456A-9821-1D502468CF0F}</a:tableStyleId>
              </a:tblPr>
              <a:tblGrid>
                <a:gridCol w="2156680">
                  <a:extLst>
                    <a:ext uri="{9D8B030D-6E8A-4147-A177-3AD203B41FA5}">
                      <a16:colId xmlns:a16="http://schemas.microsoft.com/office/drawing/2014/main" val="1617560379"/>
                    </a:ext>
                  </a:extLst>
                </a:gridCol>
                <a:gridCol w="988842">
                  <a:extLst>
                    <a:ext uri="{9D8B030D-6E8A-4147-A177-3AD203B41FA5}">
                      <a16:colId xmlns:a16="http://schemas.microsoft.com/office/drawing/2014/main" val="1848061301"/>
                    </a:ext>
                  </a:extLst>
                </a:gridCol>
                <a:gridCol w="1012475">
                  <a:extLst>
                    <a:ext uri="{9D8B030D-6E8A-4147-A177-3AD203B41FA5}">
                      <a16:colId xmlns:a16="http://schemas.microsoft.com/office/drawing/2014/main" val="613167375"/>
                    </a:ext>
                  </a:extLst>
                </a:gridCol>
              </a:tblGrid>
              <a:tr h="182880">
                <a:tc>
                  <a:txBody>
                    <a:bodyPr/>
                    <a:lstStyle/>
                    <a:p>
                      <a:pPr algn="l" fontAlgn="b"/>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4 Year</a:t>
                      </a:r>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6 Year</a:t>
                      </a:r>
                      <a:endParaRPr lang="en-US" sz="1300" b="1"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541921479"/>
                  </a:ext>
                </a:extLst>
              </a:tr>
              <a:tr h="182880">
                <a:tc>
                  <a:txBody>
                    <a:bodyPr/>
                    <a:lstStyle/>
                    <a:p>
                      <a:pPr algn="l" fontAlgn="b"/>
                      <a:r>
                        <a:rPr lang="en-US" sz="1300" u="none" strike="noStrike">
                          <a:effectLst/>
                        </a:rPr>
                        <a:t>Fall 2016 entering class</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b="0" i="0" u="none" strike="noStrike">
                          <a:solidFill>
                            <a:srgbClr val="000000"/>
                          </a:solidFill>
                          <a:effectLst/>
                          <a:latin typeface="+mn-lt"/>
                        </a:rPr>
                        <a:t>41%</a:t>
                      </a:r>
                    </a:p>
                  </a:txBody>
                  <a:tcPr marL="7620" marR="7620" marT="7620" marB="0" anchor="b"/>
                </a:tc>
                <a:tc>
                  <a:txBody>
                    <a:bodyPr/>
                    <a:lstStyle/>
                    <a:p>
                      <a:pPr algn="ctr" fontAlgn="b"/>
                      <a:r>
                        <a:rPr lang="en-US" sz="1300" b="0" i="0" u="none" strike="noStrike">
                          <a:solidFill>
                            <a:srgbClr val="000000"/>
                          </a:solidFill>
                          <a:effectLst/>
                          <a:latin typeface="+mn-lt"/>
                        </a:rPr>
                        <a:t>59%</a:t>
                      </a:r>
                    </a:p>
                  </a:txBody>
                  <a:tcPr marL="7620" marR="7620" marT="7620" marB="0" anchor="b"/>
                </a:tc>
                <a:extLst>
                  <a:ext uri="{0D108BD9-81ED-4DB2-BD59-A6C34878D82A}">
                    <a16:rowId xmlns:a16="http://schemas.microsoft.com/office/drawing/2014/main" val="4113444501"/>
                  </a:ext>
                </a:extLst>
              </a:tr>
              <a:tr h="190500">
                <a:tc>
                  <a:txBody>
                    <a:bodyPr/>
                    <a:lstStyle/>
                    <a:p>
                      <a:pPr algn="l" fontAlgn="b"/>
                      <a:r>
                        <a:rPr lang="en-US" sz="1300" u="none" strike="noStrike">
                          <a:effectLst/>
                        </a:rPr>
                        <a:t>Fall 2017 entering class</a:t>
                      </a:r>
                      <a:endParaRPr lang="en-US" sz="1300" b="0" i="0" u="none" strike="noStrike">
                        <a:solidFill>
                          <a:srgbClr val="000000"/>
                        </a:solidFill>
                        <a:effectLst/>
                        <a:latin typeface="+mn-lt"/>
                      </a:endParaRPr>
                    </a:p>
                  </a:txBody>
                  <a:tcPr marL="7620" marR="7620" marT="7620" marB="0" anchor="b"/>
                </a:tc>
                <a:tc>
                  <a:txBody>
                    <a:bodyPr/>
                    <a:lstStyle/>
                    <a:p>
                      <a:pPr algn="ctr" fontAlgn="b"/>
                      <a:r>
                        <a:rPr lang="en-US" sz="1300" b="0" i="0" u="none" strike="noStrike">
                          <a:solidFill>
                            <a:srgbClr val="000000"/>
                          </a:solidFill>
                          <a:effectLst/>
                          <a:latin typeface="+mn-lt"/>
                        </a:rPr>
                        <a:t>44%</a:t>
                      </a:r>
                    </a:p>
                  </a:txBody>
                  <a:tcPr marL="7620" marR="7620" marT="7620" marB="0" anchor="b"/>
                </a:tc>
                <a:tc>
                  <a:txBody>
                    <a:bodyPr/>
                    <a:lstStyle/>
                    <a:p>
                      <a:pPr algn="ctr" fontAlgn="b"/>
                      <a:r>
                        <a:rPr lang="en-US" sz="1300" b="0" i="0" u="none" strike="noStrike">
                          <a:solidFill>
                            <a:srgbClr val="000000"/>
                          </a:solidFill>
                          <a:effectLst/>
                          <a:latin typeface="+mn-lt"/>
                        </a:rPr>
                        <a:t>52%</a:t>
                      </a:r>
                    </a:p>
                  </a:txBody>
                  <a:tcPr marL="7620" marR="7620" marT="7620" marB="0" anchor="b"/>
                </a:tc>
                <a:extLst>
                  <a:ext uri="{0D108BD9-81ED-4DB2-BD59-A6C34878D82A}">
                    <a16:rowId xmlns:a16="http://schemas.microsoft.com/office/drawing/2014/main" val="2137144391"/>
                  </a:ext>
                </a:extLst>
              </a:tr>
              <a:tr h="190500">
                <a:tc>
                  <a:txBody>
                    <a:bodyPr/>
                    <a:lstStyle/>
                    <a:p>
                      <a:pPr algn="l" fontAlgn="b"/>
                      <a:r>
                        <a:rPr lang="en-US" sz="1300" b="0" i="1" u="none" strike="noStrike">
                          <a:solidFill>
                            <a:schemeClr val="bg1"/>
                          </a:solidFill>
                          <a:effectLst/>
                          <a:latin typeface="+mn-lt"/>
                        </a:rPr>
                        <a:t>University Average (Fall 2016)</a:t>
                      </a:r>
                    </a:p>
                  </a:txBody>
                  <a:tcPr marL="7620" marR="7620" marT="7620" marB="0" anchor="b"/>
                </a:tc>
                <a:tc>
                  <a:txBody>
                    <a:bodyPr/>
                    <a:lstStyle/>
                    <a:p>
                      <a:pPr algn="ctr" fontAlgn="b"/>
                      <a:r>
                        <a:rPr lang="en-US" sz="1300" b="0" i="1" u="none" strike="noStrike">
                          <a:solidFill>
                            <a:schemeClr val="bg1"/>
                          </a:solidFill>
                          <a:effectLst/>
                          <a:latin typeface="+mn-lt"/>
                        </a:rPr>
                        <a:t>66%</a:t>
                      </a:r>
                    </a:p>
                  </a:txBody>
                  <a:tcPr marL="7620" marR="7620" marT="7620" marB="0" anchor="b"/>
                </a:tc>
                <a:tc>
                  <a:txBody>
                    <a:bodyPr/>
                    <a:lstStyle/>
                    <a:p>
                      <a:pPr algn="ctr" fontAlgn="b"/>
                      <a:r>
                        <a:rPr lang="en-US" sz="1300" b="0" i="1" u="none" strike="noStrike" dirty="0">
                          <a:solidFill>
                            <a:schemeClr val="bg1"/>
                          </a:solidFill>
                          <a:effectLst/>
                          <a:latin typeface="+mn-lt"/>
                        </a:rPr>
                        <a:t>78%</a:t>
                      </a:r>
                    </a:p>
                  </a:txBody>
                  <a:tcPr marL="7620" marR="7620" marT="7620" marB="0" anchor="b"/>
                </a:tc>
                <a:extLst>
                  <a:ext uri="{0D108BD9-81ED-4DB2-BD59-A6C34878D82A}">
                    <a16:rowId xmlns:a16="http://schemas.microsoft.com/office/drawing/2014/main" val="3064079785"/>
                  </a:ext>
                </a:extLst>
              </a:tr>
            </a:tbl>
          </a:graphicData>
        </a:graphic>
      </p:graphicFrame>
      <p:sp>
        <p:nvSpPr>
          <p:cNvPr id="12" name="TextBox 11">
            <a:extLst>
              <a:ext uri="{FF2B5EF4-FFF2-40B4-BE49-F238E27FC236}">
                <a16:creationId xmlns:a16="http://schemas.microsoft.com/office/drawing/2014/main" id="{2700EFA4-B926-646D-5674-7D530B16A7F8}"/>
              </a:ext>
            </a:extLst>
          </p:cNvPr>
          <p:cNvSpPr txBox="1"/>
          <p:nvPr/>
        </p:nvSpPr>
        <p:spPr>
          <a:xfrm>
            <a:off x="4747959" y="2043031"/>
            <a:ext cx="4157997" cy="292388"/>
          </a:xfrm>
          <a:prstGeom prst="rect">
            <a:avLst/>
          </a:prstGeom>
          <a:solidFill>
            <a:srgbClr val="0F1938"/>
          </a:solidFill>
        </p:spPr>
        <p:txBody>
          <a:bodyPr wrap="square" rtlCol="0">
            <a:spAutoFit/>
          </a:bodyPr>
          <a:lstStyle/>
          <a:p>
            <a:r>
              <a:rPr lang="en-US" sz="1300" b="1">
                <a:solidFill>
                  <a:schemeClr val="bg1"/>
                </a:solidFill>
              </a:rPr>
              <a:t>Graduation Rates</a:t>
            </a:r>
          </a:p>
        </p:txBody>
      </p:sp>
      <p:sp>
        <p:nvSpPr>
          <p:cNvPr id="13" name="TextBox 12">
            <a:extLst>
              <a:ext uri="{FF2B5EF4-FFF2-40B4-BE49-F238E27FC236}">
                <a16:creationId xmlns:a16="http://schemas.microsoft.com/office/drawing/2014/main" id="{F26360C5-8584-BBE1-E87B-1EF790B47742}"/>
              </a:ext>
            </a:extLst>
          </p:cNvPr>
          <p:cNvSpPr txBox="1"/>
          <p:nvPr/>
        </p:nvSpPr>
        <p:spPr>
          <a:xfrm>
            <a:off x="4556586" y="1646078"/>
            <a:ext cx="4421983" cy="307777"/>
          </a:xfrm>
          <a:prstGeom prst="rect">
            <a:avLst/>
          </a:prstGeom>
          <a:noFill/>
        </p:spPr>
        <p:txBody>
          <a:bodyPr wrap="square" rtlCol="0">
            <a:spAutoFit/>
          </a:bodyPr>
          <a:lstStyle/>
          <a:p>
            <a:pPr algn="ctr"/>
            <a:r>
              <a:rPr lang="en-US" sz="1400">
                <a:solidFill>
                  <a:srgbClr val="0F1938"/>
                </a:solidFill>
              </a:rPr>
              <a:t>Student Success</a:t>
            </a:r>
          </a:p>
        </p:txBody>
      </p:sp>
      <p:graphicFrame>
        <p:nvGraphicFramePr>
          <p:cNvPr id="15" name="Table 14">
            <a:extLst>
              <a:ext uri="{FF2B5EF4-FFF2-40B4-BE49-F238E27FC236}">
                <a16:creationId xmlns:a16="http://schemas.microsoft.com/office/drawing/2014/main" id="{78055CDD-603E-155B-1B6D-1805E555C033}"/>
              </a:ext>
            </a:extLst>
          </p:cNvPr>
          <p:cNvGraphicFramePr>
            <a:graphicFrameLocks noGrp="1"/>
          </p:cNvGraphicFramePr>
          <p:nvPr>
            <p:extLst>
              <p:ext uri="{D42A27DB-BD31-4B8C-83A1-F6EECF244321}">
                <p14:modId xmlns:p14="http://schemas.microsoft.com/office/powerpoint/2010/main" val="2547301350"/>
              </p:ext>
            </p:extLst>
          </p:nvPr>
        </p:nvGraphicFramePr>
        <p:xfrm>
          <a:off x="4747958" y="3502388"/>
          <a:ext cx="4157996" cy="82296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endParaRPr lang="en-US" sz="13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1" u="none" strike="noStrike">
                          <a:effectLst/>
                        </a:rPr>
                        <a:t>% Retained after 1 year</a:t>
                      </a:r>
                      <a:endParaRPr lang="en-US" sz="13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90500">
                <a:tc>
                  <a:txBody>
                    <a:bodyPr/>
                    <a:lstStyle/>
                    <a:p>
                      <a:pPr algn="l" fontAlgn="b"/>
                      <a:r>
                        <a:rPr lang="en-US" sz="1300" u="none" strike="noStrike" dirty="0">
                          <a:effectLst/>
                        </a:rPr>
                        <a:t>Fall 2020 Entry</a:t>
                      </a:r>
                      <a:endParaRPr lang="en-US" sz="1300" b="0"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78%</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2124889"/>
                  </a:ext>
                </a:extLst>
              </a:tr>
              <a:tr h="182880">
                <a:tc>
                  <a:txBody>
                    <a:bodyPr/>
                    <a:lstStyle/>
                    <a:p>
                      <a:pPr algn="l" fontAlgn="b"/>
                      <a:r>
                        <a:rPr lang="en-US" sz="1300" u="none" strike="noStrike">
                          <a:effectLst/>
                        </a:rPr>
                        <a:t>Fall 2021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76%</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09106015"/>
                  </a:ext>
                </a:extLst>
              </a:tr>
              <a:tr h="18288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300" b="0" i="1" u="none" strike="noStrike">
                          <a:solidFill>
                            <a:schemeClr val="bg1"/>
                          </a:solidFill>
                          <a:effectLst/>
                          <a:latin typeface="+mn-lt"/>
                        </a:rPr>
                        <a:t>University Average (Fall 2021)</a:t>
                      </a:r>
                    </a:p>
                  </a:txBody>
                  <a:tcPr marL="7620" marR="7620" marT="7620" marB="0" anchor="b"/>
                </a:tc>
                <a:tc>
                  <a:txBody>
                    <a:bodyPr/>
                    <a:lstStyle/>
                    <a:p>
                      <a:pPr algn="ctr" fontAlgn="b"/>
                      <a:r>
                        <a:rPr lang="en-US" sz="1300" b="0" i="1" u="none" strike="noStrike" dirty="0">
                          <a:solidFill>
                            <a:schemeClr val="bg1"/>
                          </a:solidFill>
                          <a:effectLst/>
                          <a:latin typeface="Calibri" panose="020F0502020204030204" pitchFamily="34" charset="0"/>
                        </a:rPr>
                        <a:t>87%</a:t>
                      </a:r>
                    </a:p>
                  </a:txBody>
                  <a:tcPr marL="7620" marR="7620" marT="7620" marB="0" anchor="b"/>
                </a:tc>
                <a:extLst>
                  <a:ext uri="{0D108BD9-81ED-4DB2-BD59-A6C34878D82A}">
                    <a16:rowId xmlns:a16="http://schemas.microsoft.com/office/drawing/2014/main" val="1119125481"/>
                  </a:ext>
                </a:extLst>
              </a:tr>
            </a:tbl>
          </a:graphicData>
        </a:graphic>
      </p:graphicFrame>
      <p:sp>
        <p:nvSpPr>
          <p:cNvPr id="16" name="TextBox 15">
            <a:extLst>
              <a:ext uri="{FF2B5EF4-FFF2-40B4-BE49-F238E27FC236}">
                <a16:creationId xmlns:a16="http://schemas.microsoft.com/office/drawing/2014/main" id="{320AF30C-A7C3-2410-4487-332E4EC313CA}"/>
              </a:ext>
            </a:extLst>
          </p:cNvPr>
          <p:cNvSpPr txBox="1"/>
          <p:nvPr/>
        </p:nvSpPr>
        <p:spPr>
          <a:xfrm>
            <a:off x="4747958" y="3210000"/>
            <a:ext cx="4157997" cy="292388"/>
          </a:xfrm>
          <a:prstGeom prst="rect">
            <a:avLst/>
          </a:prstGeom>
          <a:solidFill>
            <a:srgbClr val="0F1938"/>
          </a:solidFill>
        </p:spPr>
        <p:txBody>
          <a:bodyPr wrap="square" rtlCol="0">
            <a:spAutoFit/>
          </a:bodyPr>
          <a:lstStyle/>
          <a:p>
            <a:r>
              <a:rPr lang="en-US" sz="1300" b="1">
                <a:solidFill>
                  <a:schemeClr val="bg1"/>
                </a:solidFill>
              </a:rPr>
              <a:t>Retention Rates</a:t>
            </a:r>
          </a:p>
        </p:txBody>
      </p:sp>
      <p:sp>
        <p:nvSpPr>
          <p:cNvPr id="17" name="TextBox 16">
            <a:extLst>
              <a:ext uri="{FF2B5EF4-FFF2-40B4-BE49-F238E27FC236}">
                <a16:creationId xmlns:a16="http://schemas.microsoft.com/office/drawing/2014/main" id="{326F043E-5888-1C87-C660-E76B0648AB27}"/>
              </a:ext>
            </a:extLst>
          </p:cNvPr>
          <p:cNvSpPr txBox="1"/>
          <p:nvPr/>
        </p:nvSpPr>
        <p:spPr>
          <a:xfrm>
            <a:off x="4747960" y="4362763"/>
            <a:ext cx="4157997" cy="292388"/>
          </a:xfrm>
          <a:prstGeom prst="rect">
            <a:avLst/>
          </a:prstGeom>
          <a:solidFill>
            <a:srgbClr val="0F1938"/>
          </a:solidFill>
        </p:spPr>
        <p:txBody>
          <a:bodyPr wrap="square" rtlCol="0">
            <a:spAutoFit/>
          </a:bodyPr>
          <a:lstStyle/>
          <a:p>
            <a:r>
              <a:rPr lang="en-US" sz="1300" b="1">
                <a:solidFill>
                  <a:schemeClr val="bg1"/>
                </a:solidFill>
              </a:rPr>
              <a:t>DFW Rate Fall 2017 – Spring 2022 		</a:t>
            </a:r>
          </a:p>
        </p:txBody>
      </p:sp>
      <p:graphicFrame>
        <p:nvGraphicFramePr>
          <p:cNvPr id="20" name="Table 19">
            <a:extLst>
              <a:ext uri="{FF2B5EF4-FFF2-40B4-BE49-F238E27FC236}">
                <a16:creationId xmlns:a16="http://schemas.microsoft.com/office/drawing/2014/main" id="{B31B71CA-1218-BF21-755E-4A3AD85466CC}"/>
              </a:ext>
            </a:extLst>
          </p:cNvPr>
          <p:cNvGraphicFramePr>
            <a:graphicFrameLocks noGrp="1"/>
          </p:cNvGraphicFramePr>
          <p:nvPr>
            <p:extLst>
              <p:ext uri="{D42A27DB-BD31-4B8C-83A1-F6EECF244321}">
                <p14:modId xmlns:p14="http://schemas.microsoft.com/office/powerpoint/2010/main" val="1504350626"/>
              </p:ext>
            </p:extLst>
          </p:nvPr>
        </p:nvGraphicFramePr>
        <p:xfrm>
          <a:off x="4747961" y="4622051"/>
          <a:ext cx="4157996" cy="41148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r>
                        <a:rPr lang="en-US" sz="1300" b="0" i="0" u="none" strike="noStrike">
                          <a:solidFill>
                            <a:srgbClr val="000000"/>
                          </a:solidFill>
                          <a:effectLst/>
                          <a:latin typeface="Calibri" panose="020F0502020204030204" pitchFamily="34" charset="0"/>
                        </a:rPr>
                        <a:t>Undergraduate</a:t>
                      </a:r>
                    </a:p>
                  </a:txBody>
                  <a:tcPr marL="7620" marR="7620" marT="7620" marB="0" anchor="b"/>
                </a:tc>
                <a:tc>
                  <a:txBody>
                    <a:bodyPr/>
                    <a:lstStyle/>
                    <a:p>
                      <a:pPr algn="ctr" fontAlgn="b"/>
                      <a:r>
                        <a:rPr lang="en-US" sz="1300" b="0" u="none" strike="noStrike">
                          <a:effectLst/>
                        </a:rPr>
                        <a:t>13%</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82880">
                <a:tc>
                  <a:txBody>
                    <a:bodyPr/>
                    <a:lstStyle/>
                    <a:p>
                      <a:pPr algn="l" fontAlgn="b"/>
                      <a:r>
                        <a:rPr lang="en-US" sz="1300" b="0" i="1" u="none" strike="noStrike">
                          <a:solidFill>
                            <a:schemeClr val="bg1"/>
                          </a:solidFill>
                          <a:effectLst/>
                          <a:latin typeface="+mn-lt"/>
                        </a:rPr>
                        <a:t>University Average </a:t>
                      </a:r>
                      <a:endParaRPr lang="en-US" sz="1300" b="0" i="0" u="none" strike="noStrike">
                        <a:solidFill>
                          <a:schemeClr val="bg1"/>
                        </a:solidFill>
                        <a:effectLst/>
                        <a:latin typeface="Calibri" panose="020F0502020204030204" pitchFamily="34" charset="0"/>
                      </a:endParaRPr>
                    </a:p>
                  </a:txBody>
                  <a:tcPr marL="7620" marR="7620" marT="7620" marB="0" anchor="b"/>
                </a:tc>
                <a:tc>
                  <a:txBody>
                    <a:bodyPr/>
                    <a:lstStyle/>
                    <a:p>
                      <a:pPr algn="ctr" fontAlgn="b"/>
                      <a:r>
                        <a:rPr lang="en-US" sz="1300" b="0" i="1" u="none" strike="noStrike" dirty="0">
                          <a:solidFill>
                            <a:schemeClr val="bg1"/>
                          </a:solidFill>
                          <a:effectLst/>
                          <a:latin typeface="Calibri" panose="020F0502020204030204" pitchFamily="34" charset="0"/>
                        </a:rPr>
                        <a:t>7%</a:t>
                      </a:r>
                    </a:p>
                  </a:txBody>
                  <a:tcPr marL="7620" marR="7620" marT="7620" marB="0" anchor="b"/>
                </a:tc>
                <a:extLst>
                  <a:ext uri="{0D108BD9-81ED-4DB2-BD59-A6C34878D82A}">
                    <a16:rowId xmlns:a16="http://schemas.microsoft.com/office/drawing/2014/main" val="3183590741"/>
                  </a:ext>
                </a:extLst>
              </a:tr>
            </a:tbl>
          </a:graphicData>
        </a:graphic>
      </p:graphicFrame>
      <p:graphicFrame>
        <p:nvGraphicFramePr>
          <p:cNvPr id="8" name="Chart 7">
            <a:extLst>
              <a:ext uri="{FF2B5EF4-FFF2-40B4-BE49-F238E27FC236}">
                <a16:creationId xmlns:a16="http://schemas.microsoft.com/office/drawing/2014/main" id="{C916EF76-FD90-565D-01CE-111DB65E76C9}"/>
              </a:ext>
            </a:extLst>
          </p:cNvPr>
          <p:cNvGraphicFramePr>
            <a:graphicFrameLocks/>
          </p:cNvGraphicFramePr>
          <p:nvPr>
            <p:extLst>
              <p:ext uri="{D42A27DB-BD31-4B8C-83A1-F6EECF244321}">
                <p14:modId xmlns:p14="http://schemas.microsoft.com/office/powerpoint/2010/main" val="2930206035"/>
              </p:ext>
            </p:extLst>
          </p:nvPr>
        </p:nvGraphicFramePr>
        <p:xfrm>
          <a:off x="116888" y="2490328"/>
          <a:ext cx="4217065" cy="24987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28730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EAF2EDA-FD39-0904-8004-EC89E6FB2F82}"/>
              </a:ext>
            </a:extLst>
          </p:cNvPr>
          <p:cNvSpPr/>
          <p:nvPr/>
        </p:nvSpPr>
        <p:spPr>
          <a:xfrm>
            <a:off x="32490" y="3222934"/>
            <a:ext cx="4117122" cy="1898425"/>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4829E3-ABD7-8901-D08C-CE1DF2B0495A}"/>
              </a:ext>
            </a:extLst>
          </p:cNvPr>
          <p:cNvSpPr/>
          <p:nvPr/>
        </p:nvSpPr>
        <p:spPr>
          <a:xfrm>
            <a:off x="32490" y="1248598"/>
            <a:ext cx="4117122" cy="1926274"/>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6" y="206375"/>
            <a:ext cx="8231681" cy="857250"/>
          </a:xfrm>
        </p:spPr>
        <p:txBody>
          <a:bodyPr>
            <a:noAutofit/>
          </a:bodyPr>
          <a:lstStyle/>
          <a:p>
            <a:r>
              <a:rPr lang="en-US" dirty="0">
                <a:latin typeface="Franklin Gothic Demi Cond" panose="020B0706030402020204" pitchFamily="34" charset="0"/>
              </a:rPr>
              <a:t>HARTFORD</a:t>
            </a:r>
          </a:p>
        </p:txBody>
      </p:sp>
      <p:sp>
        <p:nvSpPr>
          <p:cNvPr id="5" name="TextBox 4">
            <a:extLst>
              <a:ext uri="{FF2B5EF4-FFF2-40B4-BE49-F238E27FC236}">
                <a16:creationId xmlns:a16="http://schemas.microsoft.com/office/drawing/2014/main" id="{B0C1D858-D306-EB51-34FD-610886903686}"/>
              </a:ext>
            </a:extLst>
          </p:cNvPr>
          <p:cNvSpPr txBox="1"/>
          <p:nvPr/>
        </p:nvSpPr>
        <p:spPr>
          <a:xfrm>
            <a:off x="67302" y="1324509"/>
            <a:ext cx="3982515" cy="1800493"/>
          </a:xfrm>
          <a:prstGeom prst="rect">
            <a:avLst/>
          </a:prstGeom>
          <a:noFill/>
        </p:spPr>
        <p:txBody>
          <a:bodyPr wrap="square" rtlCol="0">
            <a:spAutoFit/>
          </a:bodyPr>
          <a:lstStyle/>
          <a:p>
            <a:r>
              <a:rPr lang="en-US" sz="1200" b="1" dirty="0">
                <a:cs typeface="Calibri Light" panose="020F0302020204030204" pitchFamily="34" charset="0"/>
              </a:rPr>
              <a:t>Research Landscape</a:t>
            </a:r>
          </a:p>
          <a:p>
            <a:r>
              <a:rPr lang="en-US" sz="1000" dirty="0"/>
              <a:t>Research on Resilient Cities, Racism, and Equity (formerly SGCI)</a:t>
            </a:r>
          </a:p>
          <a:p>
            <a:pPr marL="171450" indent="-171450">
              <a:buFont typeface="Arial" panose="020B0604020202020204" pitchFamily="34" charset="0"/>
              <a:buChar char="•"/>
            </a:pPr>
            <a:r>
              <a:rPr lang="en-US" sz="1000" dirty="0"/>
              <a:t>2021-2023 grant applications total ~$4.5m</a:t>
            </a:r>
          </a:p>
          <a:p>
            <a:pPr marL="171450" indent="-171450">
              <a:buFont typeface="Arial" panose="020B0604020202020204" pitchFamily="34" charset="0"/>
              <a:buChar char="•"/>
            </a:pPr>
            <a:r>
              <a:rPr lang="en-US" sz="1000" dirty="0"/>
              <a:t>Awarded ~$2.98</a:t>
            </a:r>
          </a:p>
          <a:p>
            <a:pPr marL="171450" indent="-171450">
              <a:buFont typeface="Arial" panose="020B0604020202020204" pitchFamily="34" charset="0"/>
              <a:buChar char="•"/>
            </a:pPr>
            <a:r>
              <a:rPr lang="en-US" sz="1000" dirty="0"/>
              <a:t>Future grant applications anticipated ~3m</a:t>
            </a:r>
          </a:p>
          <a:p>
            <a:endParaRPr lang="en-US" sz="1000" dirty="0"/>
          </a:p>
          <a:p>
            <a:r>
              <a:rPr lang="en-US" sz="1000" dirty="0"/>
              <a:t>Other Research Infrastructure </a:t>
            </a:r>
          </a:p>
          <a:p>
            <a:pPr marL="171450" indent="-171450">
              <a:buFont typeface="Arial" panose="020B0604020202020204" pitchFamily="34" charset="0"/>
              <a:buChar char="•"/>
            </a:pPr>
            <a:r>
              <a:rPr lang="en-US" sz="1000" dirty="0"/>
              <a:t>School of Public Policy and Institute for Municipal and Regional Policy</a:t>
            </a:r>
          </a:p>
          <a:p>
            <a:pPr marL="171450" indent="-171450">
              <a:buFont typeface="Arial" panose="020B0604020202020204" pitchFamily="34" charset="0"/>
              <a:buChar char="•"/>
            </a:pPr>
            <a:r>
              <a:rPr lang="en-US" sz="1000" dirty="0"/>
              <a:t>School of Social Work</a:t>
            </a:r>
          </a:p>
          <a:p>
            <a:pPr marL="171450" indent="-171450">
              <a:buFont typeface="Arial" panose="020B0604020202020204" pitchFamily="34" charset="0"/>
              <a:buChar char="•"/>
            </a:pPr>
            <a:r>
              <a:rPr lang="en-US" sz="1000" dirty="0"/>
              <a:t>Rudd Center for Food Policy and Healthy</a:t>
            </a:r>
          </a:p>
          <a:p>
            <a:pPr marL="171450" indent="-171450">
              <a:buFont typeface="Arial" panose="020B0604020202020204" pitchFamily="34" charset="0"/>
              <a:buChar char="•"/>
            </a:pPr>
            <a:r>
              <a:rPr lang="en-US" sz="1000" dirty="0"/>
              <a:t>Health Disparities Institute</a:t>
            </a:r>
          </a:p>
        </p:txBody>
      </p:sp>
      <p:sp>
        <p:nvSpPr>
          <p:cNvPr id="6" name="TextBox 5">
            <a:extLst>
              <a:ext uri="{FF2B5EF4-FFF2-40B4-BE49-F238E27FC236}">
                <a16:creationId xmlns:a16="http://schemas.microsoft.com/office/drawing/2014/main" id="{6FD1C64B-5D34-3ECD-2BE3-97BF83F71C6A}"/>
              </a:ext>
            </a:extLst>
          </p:cNvPr>
          <p:cNvSpPr txBox="1"/>
          <p:nvPr/>
        </p:nvSpPr>
        <p:spPr>
          <a:xfrm>
            <a:off x="67302" y="3290520"/>
            <a:ext cx="4017327" cy="1646605"/>
          </a:xfrm>
          <a:prstGeom prst="rect">
            <a:avLst/>
          </a:prstGeom>
          <a:noFill/>
        </p:spPr>
        <p:txBody>
          <a:bodyPr wrap="square" rtlCol="0">
            <a:spAutoFit/>
          </a:bodyPr>
          <a:lstStyle/>
          <a:p>
            <a:r>
              <a:rPr lang="en-US" sz="1200" b="1" dirty="0">
                <a:latin typeface="+mj-lt"/>
              </a:rPr>
              <a:t>Community Outreach &amp; Engagement</a:t>
            </a:r>
          </a:p>
          <a:p>
            <a:endPar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sz="1000" dirty="0">
                <a:solidFill>
                  <a:srgbClr val="000000"/>
                </a:solidFill>
                <a:effectLst/>
                <a:ea typeface="Calibri" panose="020F0502020204030204" pitchFamily="34" charset="0"/>
                <a:cs typeface="Calibri" panose="020F0502020204030204" pitchFamily="34" charset="0"/>
              </a:rPr>
              <a:t>Development of UConn Interdisciplinary Community </a:t>
            </a:r>
            <a:r>
              <a:rPr lang="en-US" sz="1000" dirty="0" err="1">
                <a:solidFill>
                  <a:srgbClr val="000000"/>
                </a:solidFill>
                <a:effectLst/>
                <a:ea typeface="Calibri" panose="020F0502020204030204" pitchFamily="34" charset="0"/>
                <a:cs typeface="Calibri" panose="020F0502020204030204" pitchFamily="34" charset="0"/>
              </a:rPr>
              <a:t>CoLab</a:t>
            </a:r>
            <a:r>
              <a:rPr lang="en-US" sz="1000" dirty="0">
                <a:solidFill>
                  <a:srgbClr val="000000"/>
                </a:solidFill>
                <a:effectLst/>
                <a:ea typeface="Calibri" panose="020F0502020204030204" pitchFamily="34" charset="0"/>
                <a:cs typeface="Calibri" panose="020F0502020204030204" pitchFamily="34" charset="0"/>
              </a:rPr>
              <a:t> Center</a:t>
            </a:r>
            <a:endParaRPr lang="en-US" sz="1000" dirty="0">
              <a:effectLst/>
              <a:ea typeface="Calibri" panose="020F0502020204030204" pitchFamily="34" charset="0"/>
              <a:cs typeface="Times New Roman" panose="02020603050405020304" pitchFamily="18" charset="0"/>
            </a:endParaRPr>
          </a:p>
          <a:p>
            <a:endParaRPr lang="en-US" sz="1000" dirty="0">
              <a:effectLst/>
              <a:ea typeface="Calibri" panose="020F0502020204030204" pitchFamily="34" charset="0"/>
            </a:endParaRPr>
          </a:p>
          <a:p>
            <a:r>
              <a:rPr lang="en-US" sz="1000" dirty="0">
                <a:effectLst/>
                <a:ea typeface="Calibri" panose="020F0502020204030204" pitchFamily="34" charset="0"/>
              </a:rPr>
              <a:t>An interdisciplinary space that brings together university students, faculty, and staff along with members of the greater Hartford community to identify, diagnose and find solutions to societal challenges. The center will serve as a catalyst for research and entrepreneurship for units across UConn including Health, Social Work, Law, Business, Extension, and other urban community and justice-oriented programs. </a:t>
            </a:r>
            <a:endParaRPr lang="en-US" sz="1000" dirty="0"/>
          </a:p>
        </p:txBody>
      </p:sp>
      <p:sp>
        <p:nvSpPr>
          <p:cNvPr id="14" name="Rectangle 13">
            <a:extLst>
              <a:ext uri="{FF2B5EF4-FFF2-40B4-BE49-F238E27FC236}">
                <a16:creationId xmlns:a16="http://schemas.microsoft.com/office/drawing/2014/main" id="{E5A188CF-01BB-906E-B016-D84A742AC865}"/>
              </a:ext>
            </a:extLst>
          </p:cNvPr>
          <p:cNvSpPr/>
          <p:nvPr/>
        </p:nvSpPr>
        <p:spPr>
          <a:xfrm>
            <a:off x="4191386" y="1248598"/>
            <a:ext cx="2529685" cy="1926274"/>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31C18-A617-2EAE-FF30-DACE6CDA8C08}"/>
              </a:ext>
            </a:extLst>
          </p:cNvPr>
          <p:cNvSpPr/>
          <p:nvPr/>
        </p:nvSpPr>
        <p:spPr>
          <a:xfrm>
            <a:off x="4191385" y="3222934"/>
            <a:ext cx="2529685" cy="1898425"/>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E85164-354E-633B-E5B0-58545C83ED12}"/>
              </a:ext>
            </a:extLst>
          </p:cNvPr>
          <p:cNvSpPr txBox="1"/>
          <p:nvPr/>
        </p:nvSpPr>
        <p:spPr>
          <a:xfrm>
            <a:off x="4252364" y="1302947"/>
            <a:ext cx="2407725" cy="1785104"/>
          </a:xfrm>
          <a:prstGeom prst="rect">
            <a:avLst/>
          </a:prstGeom>
          <a:noFill/>
        </p:spPr>
        <p:txBody>
          <a:bodyPr wrap="square" rtlCol="0">
            <a:spAutoFit/>
          </a:bodyPr>
          <a:lstStyle/>
          <a:p>
            <a:r>
              <a:rPr lang="en-US" sz="1200" b="1" dirty="0"/>
              <a:t>Student Success</a:t>
            </a:r>
          </a:p>
          <a:p>
            <a:endParaRPr lang="en-US" sz="400" dirty="0"/>
          </a:p>
          <a:p>
            <a:r>
              <a:rPr lang="en-US" sz="1000" dirty="0">
                <a:hlinkClick r:id="rId2"/>
              </a:rPr>
              <a:t>Academic Achievement Center</a:t>
            </a:r>
            <a:r>
              <a:rPr lang="en-US" sz="1000" dirty="0"/>
              <a:t>: Incorporating innovative and data informed best practices to coach, mentor and train students, faculty &amp; staff</a:t>
            </a:r>
          </a:p>
          <a:p>
            <a:endParaRPr lang="en-US" sz="400" dirty="0"/>
          </a:p>
          <a:p>
            <a:r>
              <a:rPr lang="en-US" sz="1000" dirty="0"/>
              <a:t>Services: </a:t>
            </a:r>
          </a:p>
          <a:p>
            <a:pPr marL="171450" indent="-171450">
              <a:buFont typeface="Arial" panose="020B0604020202020204" pitchFamily="34" charset="0"/>
              <a:buChar char="•"/>
            </a:pPr>
            <a:r>
              <a:rPr lang="en-US" sz="1000" dirty="0"/>
              <a:t>Drop in Coaching</a:t>
            </a:r>
          </a:p>
          <a:p>
            <a:pPr marL="171450" indent="-171450">
              <a:buFont typeface="Arial" panose="020B0604020202020204" pitchFamily="34" charset="0"/>
              <a:buChar char="•"/>
            </a:pPr>
            <a:r>
              <a:rPr lang="en-US" sz="1000" dirty="0"/>
              <a:t>Supplemental Instruction</a:t>
            </a:r>
          </a:p>
          <a:p>
            <a:pPr marL="171450" indent="-171450">
              <a:buFont typeface="Arial" panose="020B0604020202020204" pitchFamily="34" charset="0"/>
              <a:buChar char="•"/>
            </a:pPr>
            <a:r>
              <a:rPr lang="en-US" sz="1000" dirty="0"/>
              <a:t>Presentations &amp; Workshops</a:t>
            </a:r>
          </a:p>
          <a:p>
            <a:pPr marL="171450" indent="-171450">
              <a:buFont typeface="Arial" panose="020B0604020202020204" pitchFamily="34" charset="0"/>
              <a:buChar char="•"/>
            </a:pPr>
            <a:r>
              <a:rPr lang="en-US" sz="1000" dirty="0"/>
              <a:t>UConn Connects</a:t>
            </a:r>
          </a:p>
        </p:txBody>
      </p:sp>
      <p:sp>
        <p:nvSpPr>
          <p:cNvPr id="17" name="TextBox 16">
            <a:extLst>
              <a:ext uri="{FF2B5EF4-FFF2-40B4-BE49-F238E27FC236}">
                <a16:creationId xmlns:a16="http://schemas.microsoft.com/office/drawing/2014/main" id="{5DD1AD10-E91A-473A-6E17-8E9A8DB776CB}"/>
              </a:ext>
            </a:extLst>
          </p:cNvPr>
          <p:cNvSpPr txBox="1"/>
          <p:nvPr/>
        </p:nvSpPr>
        <p:spPr>
          <a:xfrm>
            <a:off x="4191385" y="3290520"/>
            <a:ext cx="2407725" cy="1569660"/>
          </a:xfrm>
          <a:prstGeom prst="rect">
            <a:avLst/>
          </a:prstGeom>
          <a:noFill/>
        </p:spPr>
        <p:txBody>
          <a:bodyPr wrap="square" rtlCol="0">
            <a:spAutoFit/>
          </a:bodyPr>
          <a:lstStyle/>
          <a:p>
            <a:r>
              <a:rPr lang="en-US" sz="1200" b="1" dirty="0"/>
              <a:t>Teaching Excellence</a:t>
            </a:r>
          </a:p>
          <a:p>
            <a:endParaRPr lang="en-US" sz="400" dirty="0"/>
          </a:p>
          <a:p>
            <a:r>
              <a:rPr lang="en-US" sz="1000" dirty="0"/>
              <a:t>Office of Academic Affairs: </a:t>
            </a:r>
          </a:p>
          <a:p>
            <a:r>
              <a:rPr lang="en-US" sz="1000" dirty="0"/>
              <a:t>Develops and maintains an environment that promotes excellence in teaching and learning</a:t>
            </a:r>
          </a:p>
          <a:p>
            <a:endParaRPr lang="en-US" sz="1000" dirty="0"/>
          </a:p>
          <a:p>
            <a:r>
              <a:rPr lang="en-US" sz="1000" dirty="0"/>
              <a:t>In collaboration with CETL: </a:t>
            </a:r>
          </a:p>
          <a:p>
            <a:pPr marL="171450" indent="-171450">
              <a:buFont typeface="Arial" panose="020B0604020202020204" pitchFamily="34" charset="0"/>
              <a:buChar char="•"/>
            </a:pPr>
            <a:r>
              <a:rPr lang="en-US" sz="1000" dirty="0">
                <a:hlinkClick r:id="rId3"/>
              </a:rPr>
              <a:t>Hartford Matters Teaching Mini Grant</a:t>
            </a:r>
            <a:endParaRPr lang="en-US" sz="1000" dirty="0"/>
          </a:p>
          <a:p>
            <a:pPr marL="171450" indent="-171450">
              <a:buFont typeface="Arial" panose="020B0604020202020204" pitchFamily="34" charset="0"/>
              <a:buChar char="•"/>
            </a:pPr>
            <a:r>
              <a:rPr lang="en-US" sz="1000" dirty="0">
                <a:hlinkClick r:id="rId4"/>
              </a:rPr>
              <a:t>Community Collaborations Grant</a:t>
            </a:r>
            <a:endParaRPr lang="en-US" sz="1000" dirty="0"/>
          </a:p>
        </p:txBody>
      </p:sp>
      <p:sp>
        <p:nvSpPr>
          <p:cNvPr id="18" name="Rectangle 17">
            <a:extLst>
              <a:ext uri="{FF2B5EF4-FFF2-40B4-BE49-F238E27FC236}">
                <a16:creationId xmlns:a16="http://schemas.microsoft.com/office/drawing/2014/main" id="{500D059A-FEBA-FBC7-24B1-BF13FE8FF77A}"/>
              </a:ext>
            </a:extLst>
          </p:cNvPr>
          <p:cNvSpPr/>
          <p:nvPr/>
        </p:nvSpPr>
        <p:spPr>
          <a:xfrm>
            <a:off x="6762843" y="1238491"/>
            <a:ext cx="2313853" cy="2948254"/>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1CB685-6EE9-195E-ABEF-E3B994C9487C}"/>
              </a:ext>
            </a:extLst>
          </p:cNvPr>
          <p:cNvSpPr txBox="1"/>
          <p:nvPr/>
        </p:nvSpPr>
        <p:spPr>
          <a:xfrm>
            <a:off x="6852329" y="1851763"/>
            <a:ext cx="2130505" cy="1569660"/>
          </a:xfrm>
          <a:prstGeom prst="rect">
            <a:avLst/>
          </a:prstGeom>
          <a:noFill/>
        </p:spPr>
        <p:txBody>
          <a:bodyPr wrap="square" rtlCol="0">
            <a:spAutoFit/>
          </a:bodyPr>
          <a:lstStyle/>
          <a:p>
            <a:pPr algn="ctr"/>
            <a:r>
              <a:rPr lang="en-US" sz="1200" b="1" dirty="0"/>
              <a:t>Diversity, Equity, </a:t>
            </a:r>
          </a:p>
          <a:p>
            <a:pPr algn="ctr"/>
            <a:r>
              <a:rPr lang="en-US" sz="1200" b="1" dirty="0"/>
              <a:t>Inclusion &amp; Justice</a:t>
            </a:r>
          </a:p>
          <a:p>
            <a:pPr algn="ctr"/>
            <a:r>
              <a:rPr lang="en-US" sz="1200" b="1" dirty="0"/>
              <a:t>(DEIJ)</a:t>
            </a:r>
          </a:p>
          <a:p>
            <a:pPr algn="ctr"/>
            <a:endParaRPr lang="en-US" sz="1200" b="1" dirty="0"/>
          </a:p>
          <a:p>
            <a:pPr algn="ctr"/>
            <a:r>
              <a:rPr lang="en-US" sz="1200" dirty="0">
                <a:hlinkClick r:id="rId5"/>
              </a:rPr>
              <a:t>Truth, Racial Healing, and Transformation (TRHT) Campus Innovation Hub</a:t>
            </a:r>
            <a:endParaRPr lang="en-US" sz="1200" dirty="0"/>
          </a:p>
          <a:p>
            <a:pPr algn="ctr"/>
            <a:endParaRPr lang="en-US" sz="1200" dirty="0"/>
          </a:p>
        </p:txBody>
      </p:sp>
      <p:pic>
        <p:nvPicPr>
          <p:cNvPr id="22" name="Picture 21" descr="Logo&#10;&#10;Description automatically generated">
            <a:extLst>
              <a:ext uri="{FF2B5EF4-FFF2-40B4-BE49-F238E27FC236}">
                <a16:creationId xmlns:a16="http://schemas.microsoft.com/office/drawing/2014/main" id="{8B5D5AEB-D525-B298-EB39-5092BDF739FA}"/>
              </a:ext>
            </a:extLst>
          </p:cNvPr>
          <p:cNvPicPr>
            <a:picLocks noChangeAspect="1"/>
          </p:cNvPicPr>
          <p:nvPr/>
        </p:nvPicPr>
        <p:blipFill>
          <a:blip r:embed="rId6"/>
          <a:stretch>
            <a:fillRect/>
          </a:stretch>
        </p:blipFill>
        <p:spPr>
          <a:xfrm>
            <a:off x="7024362" y="4384580"/>
            <a:ext cx="1786438" cy="552545"/>
          </a:xfrm>
          <a:prstGeom prst="rect">
            <a:avLst/>
          </a:prstGeom>
        </p:spPr>
      </p:pic>
    </p:spTree>
    <p:extLst>
      <p:ext uri="{BB962C8B-B14F-4D97-AF65-F5344CB8AC3E}">
        <p14:creationId xmlns:p14="http://schemas.microsoft.com/office/powerpoint/2010/main" val="4144467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605634"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normAutofit/>
          </a:bodyPr>
          <a:lstStyle/>
          <a:p>
            <a:r>
              <a:rPr lang="en-US">
                <a:latin typeface="Franklin Gothic Demi Cond" panose="020B0706030402020204" pitchFamily="34" charset="0"/>
              </a:rPr>
              <a:t>STAMFORD</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Enrollment Trends</a:t>
            </a:r>
            <a:endParaRPr lang="en-US" b="1">
              <a:solidFill>
                <a:schemeClr val="bg1"/>
              </a:solidFill>
              <a:latin typeface="Franklin Gothic Demi Cond" panose="020B0706030402020204" pitchFamily="34" charset="0"/>
            </a:endParaRPr>
          </a:p>
        </p:txBody>
      </p:sp>
      <p:sp>
        <p:nvSpPr>
          <p:cNvPr id="6" name="TextBox 5">
            <a:extLst>
              <a:ext uri="{FF2B5EF4-FFF2-40B4-BE49-F238E27FC236}">
                <a16:creationId xmlns:a16="http://schemas.microsoft.com/office/drawing/2014/main" id="{1FCF3BFF-8222-FA76-E0B2-F2354632AC0F}"/>
              </a:ext>
            </a:extLst>
          </p:cNvPr>
          <p:cNvSpPr txBox="1"/>
          <p:nvPr/>
        </p:nvSpPr>
        <p:spPr>
          <a:xfrm>
            <a:off x="4717513" y="1747856"/>
            <a:ext cx="2278745" cy="276999"/>
          </a:xfrm>
          <a:prstGeom prst="rect">
            <a:avLst/>
          </a:prstGeom>
          <a:noFill/>
        </p:spPr>
        <p:txBody>
          <a:bodyPr wrap="square" rtlCol="0">
            <a:spAutoFit/>
          </a:bodyPr>
          <a:lstStyle/>
          <a:p>
            <a:r>
              <a:rPr lang="en-US" sz="1200" b="1">
                <a:solidFill>
                  <a:srgbClr val="100E2F"/>
                </a:solidFill>
              </a:rPr>
              <a:t>Undergraduate 4-Year Degrees</a:t>
            </a:r>
          </a:p>
        </p:txBody>
      </p:sp>
      <p:sp>
        <p:nvSpPr>
          <p:cNvPr id="8" name="TextBox 7">
            <a:extLst>
              <a:ext uri="{FF2B5EF4-FFF2-40B4-BE49-F238E27FC236}">
                <a16:creationId xmlns:a16="http://schemas.microsoft.com/office/drawing/2014/main" id="{099553D7-9FE3-14A1-4A02-D82F0B89068E}"/>
              </a:ext>
            </a:extLst>
          </p:cNvPr>
          <p:cNvSpPr txBox="1"/>
          <p:nvPr/>
        </p:nvSpPr>
        <p:spPr>
          <a:xfrm>
            <a:off x="7337835" y="1750262"/>
            <a:ext cx="1728787" cy="276999"/>
          </a:xfrm>
          <a:prstGeom prst="rect">
            <a:avLst/>
          </a:prstGeom>
          <a:noFill/>
        </p:spPr>
        <p:txBody>
          <a:bodyPr wrap="square" rtlCol="0">
            <a:spAutoFit/>
          </a:bodyPr>
          <a:lstStyle/>
          <a:p>
            <a:r>
              <a:rPr lang="en-US" sz="1200" b="1">
                <a:solidFill>
                  <a:srgbClr val="100E2F"/>
                </a:solidFill>
              </a:rPr>
              <a:t>Graduate Programs</a:t>
            </a:r>
            <a:endParaRPr lang="en-US" sz="1100" b="1">
              <a:solidFill>
                <a:srgbClr val="100E2F"/>
              </a:solidFill>
            </a:endParaRPr>
          </a:p>
        </p:txBody>
      </p:sp>
      <p:cxnSp>
        <p:nvCxnSpPr>
          <p:cNvPr id="27" name="Straight Connector 26">
            <a:extLst>
              <a:ext uri="{FF2B5EF4-FFF2-40B4-BE49-F238E27FC236}">
                <a16:creationId xmlns:a16="http://schemas.microsoft.com/office/drawing/2014/main" id="{C064843B-5DCD-025B-BE0D-7AC7110F17BC}"/>
              </a:ext>
            </a:extLst>
          </p:cNvPr>
          <p:cNvCxnSpPr>
            <a:cxnSpLocks/>
          </p:cNvCxnSpPr>
          <p:nvPr/>
        </p:nvCxnSpPr>
        <p:spPr>
          <a:xfrm>
            <a:off x="6996258" y="2127077"/>
            <a:ext cx="0" cy="2776931"/>
          </a:xfrm>
          <a:prstGeom prst="line">
            <a:avLst/>
          </a:prstGeom>
          <a:ln w="6350">
            <a:solidFill>
              <a:schemeClr val="bg1">
                <a:lumMod val="50000"/>
              </a:schemeClr>
            </a:solidFill>
          </a:ln>
          <a:effectLst/>
        </p:spPr>
        <p:style>
          <a:lnRef idx="2">
            <a:schemeClr val="dk1"/>
          </a:lnRef>
          <a:fillRef idx="0">
            <a:schemeClr val="dk1"/>
          </a:fillRef>
          <a:effectRef idx="1">
            <a:schemeClr val="dk1"/>
          </a:effectRef>
          <a:fontRef idx="minor">
            <a:schemeClr val="tx1"/>
          </a:fontRef>
        </p:style>
      </p:cxnSp>
      <p:sp>
        <p:nvSpPr>
          <p:cNvPr id="33" name="Rectangle 32">
            <a:extLst>
              <a:ext uri="{FF2B5EF4-FFF2-40B4-BE49-F238E27FC236}">
                <a16:creationId xmlns:a16="http://schemas.microsoft.com/office/drawing/2014/main" id="{921E4DD1-2448-A4B7-A435-0E9A0F5256F8}"/>
              </a:ext>
            </a:extLst>
          </p:cNvPr>
          <p:cNvSpPr/>
          <p:nvPr/>
        </p:nvSpPr>
        <p:spPr>
          <a:xfrm>
            <a:off x="4571999" y="1339269"/>
            <a:ext cx="4571999"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Franklin Gothic Demi Cond" panose="020B0706030402020204" pitchFamily="34" charset="0"/>
                <a:cs typeface="Calibri"/>
              </a:rPr>
              <a:t>      Degree Programs</a:t>
            </a:r>
            <a:endParaRPr lang="en-US" b="1">
              <a:solidFill>
                <a:schemeClr val="bg1"/>
              </a:solidFill>
              <a:latin typeface="Franklin Gothic Demi Cond" panose="020B0706030402020204" pitchFamily="34" charset="0"/>
            </a:endParaRPr>
          </a:p>
        </p:txBody>
      </p:sp>
      <p:graphicFrame>
        <p:nvGraphicFramePr>
          <p:cNvPr id="26" name="Chart 25">
            <a:extLst>
              <a:ext uri="{FF2B5EF4-FFF2-40B4-BE49-F238E27FC236}">
                <a16:creationId xmlns:a16="http://schemas.microsoft.com/office/drawing/2014/main" id="{F27BE886-3895-0962-E2B5-931F8EB1A2FA}"/>
              </a:ext>
            </a:extLst>
          </p:cNvPr>
          <p:cNvGraphicFramePr/>
          <p:nvPr>
            <p:extLst>
              <p:ext uri="{D42A27DB-BD31-4B8C-83A1-F6EECF244321}">
                <p14:modId xmlns:p14="http://schemas.microsoft.com/office/powerpoint/2010/main" val="131191717"/>
              </p:ext>
            </p:extLst>
          </p:nvPr>
        </p:nvGraphicFramePr>
        <p:xfrm>
          <a:off x="0" y="1614778"/>
          <a:ext cx="4605634" cy="3528722"/>
        </p:xfrm>
        <a:graphic>
          <a:graphicData uri="http://schemas.openxmlformats.org/drawingml/2006/chart">
            <c:chart xmlns:c="http://schemas.openxmlformats.org/drawingml/2006/chart" xmlns:r="http://schemas.openxmlformats.org/officeDocument/2006/relationships" r:id="rId3"/>
          </a:graphicData>
        </a:graphic>
      </p:graphicFrame>
      <p:sp>
        <p:nvSpPr>
          <p:cNvPr id="28" name="TextBox 27">
            <a:extLst>
              <a:ext uri="{FF2B5EF4-FFF2-40B4-BE49-F238E27FC236}">
                <a16:creationId xmlns:a16="http://schemas.microsoft.com/office/drawing/2014/main" id="{6D93F176-A341-DE27-7367-D27CA62E3440}"/>
              </a:ext>
            </a:extLst>
          </p:cNvPr>
          <p:cNvSpPr txBox="1"/>
          <p:nvPr/>
        </p:nvSpPr>
        <p:spPr>
          <a:xfrm>
            <a:off x="4767155" y="2157932"/>
            <a:ext cx="1856726" cy="2896864"/>
          </a:xfrm>
          <a:prstGeom prst="rect">
            <a:avLst/>
          </a:prstGeom>
          <a:noFill/>
        </p:spPr>
        <p:txBody>
          <a:bodyPr wrap="square" numCol="1" rtlCol="0">
            <a:noAutofit/>
          </a:bodyPr>
          <a:lstStyle/>
          <a:p>
            <a:r>
              <a:rPr lang="en-US" sz="1050">
                <a:solidFill>
                  <a:srgbClr val="100E2F"/>
                </a:solidFill>
              </a:rPr>
              <a:t>Business Data Analytics</a:t>
            </a:r>
          </a:p>
          <a:p>
            <a:r>
              <a:rPr lang="en-US" sz="1050">
                <a:solidFill>
                  <a:srgbClr val="100E2F"/>
                </a:solidFill>
              </a:rPr>
              <a:t>Communication</a:t>
            </a:r>
          </a:p>
          <a:p>
            <a:r>
              <a:rPr lang="en-US" sz="1050">
                <a:solidFill>
                  <a:srgbClr val="100E2F"/>
                </a:solidFill>
              </a:rPr>
              <a:t>Computer Science</a:t>
            </a:r>
          </a:p>
          <a:p>
            <a:r>
              <a:rPr lang="en-US" sz="1050">
                <a:solidFill>
                  <a:srgbClr val="100E2F"/>
                </a:solidFill>
              </a:rPr>
              <a:t>Digital Media Design</a:t>
            </a:r>
          </a:p>
          <a:p>
            <a:r>
              <a:rPr lang="en-US" sz="1050">
                <a:solidFill>
                  <a:srgbClr val="100E2F"/>
                </a:solidFill>
              </a:rPr>
              <a:t>Economics</a:t>
            </a:r>
          </a:p>
          <a:p>
            <a:r>
              <a:rPr lang="en-US" sz="1050">
                <a:solidFill>
                  <a:srgbClr val="100E2F"/>
                </a:solidFill>
              </a:rPr>
              <a:t>English</a:t>
            </a:r>
          </a:p>
          <a:p>
            <a:r>
              <a:rPr lang="en-US" sz="1050">
                <a:solidFill>
                  <a:srgbClr val="100E2F"/>
                </a:solidFill>
              </a:rPr>
              <a:t>Financial Management</a:t>
            </a:r>
          </a:p>
          <a:p>
            <a:r>
              <a:rPr lang="en-US" sz="1050">
                <a:solidFill>
                  <a:srgbClr val="100E2F"/>
                </a:solidFill>
              </a:rPr>
              <a:t>General Studies </a:t>
            </a:r>
          </a:p>
          <a:p>
            <a:r>
              <a:rPr lang="en-US" sz="1050">
                <a:solidFill>
                  <a:srgbClr val="100E2F"/>
                </a:solidFill>
              </a:rPr>
              <a:t>History</a:t>
            </a:r>
          </a:p>
          <a:p>
            <a:r>
              <a:rPr lang="en-US" sz="1050">
                <a:solidFill>
                  <a:srgbClr val="100E2F"/>
                </a:solidFill>
              </a:rPr>
              <a:t>HDFS</a:t>
            </a:r>
          </a:p>
          <a:p>
            <a:r>
              <a:rPr lang="en-US" sz="1050">
                <a:solidFill>
                  <a:srgbClr val="100E2F"/>
                </a:solidFill>
              </a:rPr>
              <a:t>Marketing Management</a:t>
            </a:r>
          </a:p>
          <a:p>
            <a:r>
              <a:rPr lang="en-US" sz="1050">
                <a:solidFill>
                  <a:srgbClr val="100E2F"/>
                </a:solidFill>
              </a:rPr>
              <a:t>Political Science</a:t>
            </a:r>
          </a:p>
          <a:p>
            <a:r>
              <a:rPr lang="en-US" sz="1050">
                <a:solidFill>
                  <a:srgbClr val="100E2F"/>
                </a:solidFill>
              </a:rPr>
              <a:t>Psychological Sciences</a:t>
            </a:r>
          </a:p>
          <a:p>
            <a:r>
              <a:rPr lang="en-US" sz="1050">
                <a:solidFill>
                  <a:srgbClr val="100E2F"/>
                </a:solidFill>
              </a:rPr>
              <a:t>Sociology</a:t>
            </a:r>
          </a:p>
          <a:p>
            <a:endParaRPr lang="en-US" sz="1100"/>
          </a:p>
          <a:p>
            <a:endParaRPr lang="en-US" sz="1100"/>
          </a:p>
        </p:txBody>
      </p:sp>
      <p:sp>
        <p:nvSpPr>
          <p:cNvPr id="31" name="TextBox 30">
            <a:extLst>
              <a:ext uri="{FF2B5EF4-FFF2-40B4-BE49-F238E27FC236}">
                <a16:creationId xmlns:a16="http://schemas.microsoft.com/office/drawing/2014/main" id="{E4563883-FF50-9BA0-753F-9FED29984703}"/>
              </a:ext>
            </a:extLst>
          </p:cNvPr>
          <p:cNvSpPr txBox="1"/>
          <p:nvPr/>
        </p:nvSpPr>
        <p:spPr>
          <a:xfrm>
            <a:off x="7157780" y="2160612"/>
            <a:ext cx="2704843" cy="1403974"/>
          </a:xfrm>
          <a:prstGeom prst="rect">
            <a:avLst/>
          </a:prstGeom>
          <a:noFill/>
        </p:spPr>
        <p:txBody>
          <a:bodyPr wrap="square" rtlCol="0">
            <a:spAutoFit/>
          </a:bodyPr>
          <a:lstStyle/>
          <a:p>
            <a:r>
              <a:rPr lang="en-US" sz="1100" b="1">
                <a:solidFill>
                  <a:srgbClr val="100E2F"/>
                </a:solidFill>
              </a:rPr>
              <a:t>School of Business</a:t>
            </a:r>
          </a:p>
          <a:p>
            <a:r>
              <a:rPr lang="en-US" sz="1050">
                <a:solidFill>
                  <a:srgbClr val="100E2F"/>
                </a:solidFill>
              </a:rPr>
              <a:t>MBA</a:t>
            </a:r>
          </a:p>
          <a:p>
            <a:r>
              <a:rPr lang="en-US" sz="1050">
                <a:solidFill>
                  <a:srgbClr val="100E2F"/>
                </a:solidFill>
              </a:rPr>
              <a:t>MS BAPM</a:t>
            </a:r>
          </a:p>
          <a:p>
            <a:r>
              <a:rPr lang="en-US" sz="1050">
                <a:solidFill>
                  <a:srgbClr val="100E2F"/>
                </a:solidFill>
              </a:rPr>
              <a:t>MS Financial Technology</a:t>
            </a:r>
          </a:p>
          <a:p>
            <a:r>
              <a:rPr lang="en-US" sz="1050">
                <a:solidFill>
                  <a:srgbClr val="100E2F"/>
                </a:solidFill>
              </a:rPr>
              <a:t>Certificate in Financial Technology</a:t>
            </a:r>
          </a:p>
          <a:p>
            <a:endPar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05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School of Nursing CEIN</a:t>
            </a:r>
          </a:p>
          <a:p>
            <a:endPar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88A81CB-3082-FB59-FA21-45773B1B446C}"/>
              </a:ext>
            </a:extLst>
          </p:cNvPr>
          <p:cNvSpPr txBox="1"/>
          <p:nvPr/>
        </p:nvSpPr>
        <p:spPr>
          <a:xfrm>
            <a:off x="7157780" y="3455576"/>
            <a:ext cx="1850231" cy="1414811"/>
          </a:xfrm>
          <a:prstGeom prst="rect">
            <a:avLst/>
          </a:prstGeom>
          <a:noFill/>
        </p:spPr>
        <p:txBody>
          <a:bodyPr wrap="square" rtlCol="0">
            <a:spAutoFit/>
          </a:bodyPr>
          <a:lstStyle/>
          <a:p>
            <a:pPr marL="0" marR="0">
              <a:lnSpc>
                <a:spcPct val="107000"/>
              </a:lnSpc>
              <a:spcBef>
                <a:spcPts val="0"/>
              </a:spcBef>
            </a:pPr>
            <a:r>
              <a:rPr lang="en-US" sz="1100" b="1">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Neag School of Education</a:t>
            </a:r>
          </a:p>
          <a:p>
            <a:pPr marR="0" lvl="0">
              <a:lnSpc>
                <a:spcPct val="107000"/>
              </a:lnSpc>
              <a:spcBef>
                <a:spcPts val="0"/>
              </a:spcBef>
            </a:pP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Connecticut Teacher Certification</a:t>
            </a:r>
          </a:p>
          <a:p>
            <a:pPr marR="0" lvl="0">
              <a:lnSpc>
                <a:spcPct val="107000"/>
              </a:lnSpc>
              <a:spcBef>
                <a:spcPts val="0"/>
              </a:spcBef>
            </a:pP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MA Curriculum and Instruction</a:t>
            </a:r>
          </a:p>
          <a:p>
            <a:pPr marR="0" lvl="0">
              <a:lnSpc>
                <a:spcPct val="107000"/>
              </a:lnSpc>
              <a:spcBef>
                <a:spcPts val="0"/>
              </a:spcBef>
            </a:pPr>
            <a:r>
              <a:rPr lang="en-US" sz="1050">
                <a:solidFill>
                  <a:srgbClr val="100E2F"/>
                </a:solidFill>
                <a:latin typeface="Calibri" panose="020F0502020204030204" pitchFamily="34" charset="0"/>
                <a:ea typeface="Calibri" panose="020F0502020204030204" pitchFamily="34" charset="0"/>
                <a:cs typeface="Times New Roman" panose="02020603050405020304" pitchFamily="18" charset="0"/>
              </a:rPr>
              <a:t>MA</a:t>
            </a:r>
            <a:r>
              <a:rPr lang="en-US" sz="1050">
                <a:solidFill>
                  <a:srgbClr val="100E2F"/>
                </a:solidFill>
                <a:effectLst/>
                <a:latin typeface="Calibri" panose="020F0502020204030204" pitchFamily="34" charset="0"/>
                <a:ea typeface="Calibri" panose="020F0502020204030204" pitchFamily="34" charset="0"/>
                <a:cs typeface="Times New Roman" panose="02020603050405020304" pitchFamily="18" charset="0"/>
              </a:rPr>
              <a:t> Educational Psychology</a:t>
            </a:r>
          </a:p>
          <a:p>
            <a:endParaRPr lang="en-US">
              <a:solidFill>
                <a:srgbClr val="100E2F"/>
              </a:solidFill>
            </a:endParaRPr>
          </a:p>
        </p:txBody>
      </p:sp>
    </p:spTree>
    <p:extLst>
      <p:ext uri="{BB962C8B-B14F-4D97-AF65-F5344CB8AC3E}">
        <p14:creationId xmlns:p14="http://schemas.microsoft.com/office/powerpoint/2010/main" val="2489894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513D4B-2EE8-49E8-CA51-B56AF7626933}"/>
              </a:ext>
            </a:extLst>
          </p:cNvPr>
          <p:cNvSpPr/>
          <p:nvPr/>
        </p:nvSpPr>
        <p:spPr>
          <a:xfrm>
            <a:off x="4571999" y="1614779"/>
            <a:ext cx="4572001" cy="35287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a:solidFill>
                <a:schemeClr val="bg1">
                  <a:lumMod val="95000"/>
                </a:schemeClr>
              </a:solidFill>
            </a:endParaRPr>
          </a:p>
        </p:txBody>
      </p:sp>
      <p:sp>
        <p:nvSpPr>
          <p:cNvPr id="2" name="Title 1">
            <a:extLst>
              <a:ext uri="{FF2B5EF4-FFF2-40B4-BE49-F238E27FC236}">
                <a16:creationId xmlns:a16="http://schemas.microsoft.com/office/drawing/2014/main" id="{67AA0C40-1180-4AE4-8C75-DE82497DE6E3}"/>
              </a:ext>
            </a:extLst>
          </p:cNvPr>
          <p:cNvSpPr>
            <a:spLocks noGrp="1"/>
          </p:cNvSpPr>
          <p:nvPr>
            <p:ph type="title"/>
          </p:nvPr>
        </p:nvSpPr>
        <p:spPr>
          <a:xfrm>
            <a:off x="220717" y="206375"/>
            <a:ext cx="8229600" cy="857250"/>
          </a:xfrm>
        </p:spPr>
        <p:txBody>
          <a:bodyPr/>
          <a:lstStyle/>
          <a:p>
            <a:r>
              <a:rPr lang="en-US" dirty="0">
                <a:latin typeface="Franklin Gothic Demi Cond" panose="020B0706030402020204" pitchFamily="34" charset="0"/>
              </a:rPr>
              <a:t>STAMFORD</a:t>
            </a:r>
          </a:p>
        </p:txBody>
      </p:sp>
      <p:sp>
        <p:nvSpPr>
          <p:cNvPr id="11" name="Rectangle 10">
            <a:extLst>
              <a:ext uri="{FF2B5EF4-FFF2-40B4-BE49-F238E27FC236}">
                <a16:creationId xmlns:a16="http://schemas.microsoft.com/office/drawing/2014/main" id="{FC422E16-D069-4AE0-AE5A-7CD5137B4A93}"/>
              </a:ext>
            </a:extLst>
          </p:cNvPr>
          <p:cNvSpPr/>
          <p:nvPr/>
        </p:nvSpPr>
        <p:spPr>
          <a:xfrm>
            <a:off x="0" y="1339269"/>
            <a:ext cx="9144000" cy="275510"/>
          </a:xfrm>
          <a:prstGeom prst="rect">
            <a:avLst/>
          </a:prstGeom>
          <a:solidFill>
            <a:srgbClr val="0F1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bg1"/>
                </a:solidFill>
                <a:cs typeface="Calibri"/>
              </a:rPr>
              <a:t>Fall</a:t>
            </a:r>
            <a:r>
              <a:rPr lang="en-US" sz="1400">
                <a:solidFill>
                  <a:schemeClr val="bg1"/>
                </a:solidFill>
                <a:cs typeface="Calibri"/>
              </a:rPr>
              <a:t> </a:t>
            </a:r>
            <a:r>
              <a:rPr lang="en-US" sz="1400" b="1">
                <a:solidFill>
                  <a:schemeClr val="bg1"/>
                </a:solidFill>
                <a:cs typeface="Calibri"/>
              </a:rPr>
              <a:t>2022</a:t>
            </a:r>
            <a:endParaRPr lang="en-US" sz="1400" b="1">
              <a:solidFill>
                <a:schemeClr val="bg1"/>
              </a:solidFill>
            </a:endParaRPr>
          </a:p>
        </p:txBody>
      </p:sp>
      <p:sp>
        <p:nvSpPr>
          <p:cNvPr id="9" name="Rectangle 8">
            <a:extLst>
              <a:ext uri="{FF2B5EF4-FFF2-40B4-BE49-F238E27FC236}">
                <a16:creationId xmlns:a16="http://schemas.microsoft.com/office/drawing/2014/main" id="{5C038631-8A22-49CF-BB19-EA0DBC990C1E}"/>
              </a:ext>
            </a:extLst>
          </p:cNvPr>
          <p:cNvSpPr/>
          <p:nvPr/>
        </p:nvSpPr>
        <p:spPr>
          <a:xfrm>
            <a:off x="220850" y="1868673"/>
            <a:ext cx="4236850" cy="229471"/>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First Generation Students: 54% </a:t>
            </a:r>
            <a:r>
              <a:rPr lang="en-US" sz="1300" i="1">
                <a:solidFill>
                  <a:schemeClr val="bg1">
                    <a:lumMod val="50000"/>
                  </a:schemeClr>
                </a:solidFill>
                <a:cs typeface="Calibri"/>
              </a:rPr>
              <a:t>(University: 35%)</a:t>
            </a:r>
            <a:endParaRPr lang="en-US" sz="1300">
              <a:solidFill>
                <a:srgbClr val="002060"/>
              </a:solidFill>
            </a:endParaRPr>
          </a:p>
        </p:txBody>
      </p:sp>
      <p:sp>
        <p:nvSpPr>
          <p:cNvPr id="10" name="Rectangle 9">
            <a:extLst>
              <a:ext uri="{FF2B5EF4-FFF2-40B4-BE49-F238E27FC236}">
                <a16:creationId xmlns:a16="http://schemas.microsoft.com/office/drawing/2014/main" id="{37300227-BF45-46AF-A284-901F30377985}"/>
              </a:ext>
            </a:extLst>
          </p:cNvPr>
          <p:cNvSpPr/>
          <p:nvPr/>
        </p:nvSpPr>
        <p:spPr>
          <a:xfrm>
            <a:off x="220849" y="2189225"/>
            <a:ext cx="4236851" cy="211075"/>
          </a:xfrm>
          <a:prstGeom prst="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00">
                <a:solidFill>
                  <a:srgbClr val="002060"/>
                </a:solidFill>
                <a:cs typeface="Calibri"/>
              </a:rPr>
              <a:t>Pell Eligible Students: 49% </a:t>
            </a:r>
            <a:r>
              <a:rPr lang="en-US" sz="1300" i="1">
                <a:solidFill>
                  <a:schemeClr val="bg1">
                    <a:lumMod val="50000"/>
                  </a:schemeClr>
                </a:solidFill>
                <a:cs typeface="Calibri"/>
              </a:rPr>
              <a:t>(University: 28%)</a:t>
            </a:r>
            <a:endParaRPr lang="en-US" sz="1300">
              <a:solidFill>
                <a:srgbClr val="002060"/>
              </a:solidFill>
            </a:endParaRPr>
          </a:p>
        </p:txBody>
      </p:sp>
      <p:graphicFrame>
        <p:nvGraphicFramePr>
          <p:cNvPr id="5" name="Table 4">
            <a:extLst>
              <a:ext uri="{FF2B5EF4-FFF2-40B4-BE49-F238E27FC236}">
                <a16:creationId xmlns:a16="http://schemas.microsoft.com/office/drawing/2014/main" id="{212D2D83-893E-8A45-1CFF-EE6D8B13E81C}"/>
              </a:ext>
            </a:extLst>
          </p:cNvPr>
          <p:cNvGraphicFramePr>
            <a:graphicFrameLocks noGrp="1"/>
          </p:cNvGraphicFramePr>
          <p:nvPr>
            <p:extLst>
              <p:ext uri="{D42A27DB-BD31-4B8C-83A1-F6EECF244321}">
                <p14:modId xmlns:p14="http://schemas.microsoft.com/office/powerpoint/2010/main" val="3868409466"/>
              </p:ext>
            </p:extLst>
          </p:nvPr>
        </p:nvGraphicFramePr>
        <p:xfrm>
          <a:off x="4747959" y="2292555"/>
          <a:ext cx="4157997" cy="822960"/>
        </p:xfrm>
        <a:graphic>
          <a:graphicData uri="http://schemas.openxmlformats.org/drawingml/2006/table">
            <a:tbl>
              <a:tblPr>
                <a:tableStyleId>{3C2FFA5D-87B4-456A-9821-1D502468CF0F}</a:tableStyleId>
              </a:tblPr>
              <a:tblGrid>
                <a:gridCol w="2156680">
                  <a:extLst>
                    <a:ext uri="{9D8B030D-6E8A-4147-A177-3AD203B41FA5}">
                      <a16:colId xmlns:a16="http://schemas.microsoft.com/office/drawing/2014/main" val="1617560379"/>
                    </a:ext>
                  </a:extLst>
                </a:gridCol>
                <a:gridCol w="988842">
                  <a:extLst>
                    <a:ext uri="{9D8B030D-6E8A-4147-A177-3AD203B41FA5}">
                      <a16:colId xmlns:a16="http://schemas.microsoft.com/office/drawing/2014/main" val="1848061301"/>
                    </a:ext>
                  </a:extLst>
                </a:gridCol>
                <a:gridCol w="1012475">
                  <a:extLst>
                    <a:ext uri="{9D8B030D-6E8A-4147-A177-3AD203B41FA5}">
                      <a16:colId xmlns:a16="http://schemas.microsoft.com/office/drawing/2014/main" val="613167375"/>
                    </a:ext>
                  </a:extLst>
                </a:gridCol>
              </a:tblGrid>
              <a:tr h="182880">
                <a:tc>
                  <a:txBody>
                    <a:bodyPr/>
                    <a:lstStyle/>
                    <a:p>
                      <a:pPr algn="l" fontAlgn="b"/>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4 Year</a:t>
                      </a:r>
                      <a:endParaRPr lang="en-US" sz="1300" b="1" i="0" u="none" strike="noStrike">
                        <a:solidFill>
                          <a:srgbClr val="000000"/>
                        </a:solidFill>
                        <a:effectLst/>
                        <a:latin typeface="+mn-lt"/>
                      </a:endParaRPr>
                    </a:p>
                  </a:txBody>
                  <a:tcPr marL="7620" marR="7620" marT="7620" marB="0" anchor="b"/>
                </a:tc>
                <a:tc>
                  <a:txBody>
                    <a:bodyPr/>
                    <a:lstStyle/>
                    <a:p>
                      <a:pPr algn="ctr" fontAlgn="b"/>
                      <a:r>
                        <a:rPr lang="en-US" sz="1300" b="1" u="none" strike="noStrike">
                          <a:effectLst/>
                        </a:rPr>
                        <a:t>6 Year</a:t>
                      </a:r>
                      <a:endParaRPr lang="en-US" sz="1300" b="1" i="0" u="none" strike="noStrike">
                        <a:solidFill>
                          <a:srgbClr val="000000"/>
                        </a:solidFill>
                        <a:effectLst/>
                        <a:latin typeface="+mn-lt"/>
                      </a:endParaRPr>
                    </a:p>
                  </a:txBody>
                  <a:tcPr marL="7620" marR="7620" marT="7620" marB="0" anchor="b"/>
                </a:tc>
                <a:extLst>
                  <a:ext uri="{0D108BD9-81ED-4DB2-BD59-A6C34878D82A}">
                    <a16:rowId xmlns:a16="http://schemas.microsoft.com/office/drawing/2014/main" val="1541921479"/>
                  </a:ext>
                </a:extLst>
              </a:tr>
              <a:tr h="182880">
                <a:tc>
                  <a:txBody>
                    <a:bodyPr/>
                    <a:lstStyle/>
                    <a:p>
                      <a:pPr algn="l" fontAlgn="b"/>
                      <a:r>
                        <a:rPr lang="en-US" sz="1300" u="none" strike="noStrike">
                          <a:effectLst/>
                        </a:rPr>
                        <a:t>Fall 2016 entering class</a:t>
                      </a:r>
                      <a:endParaRPr lang="en-US" sz="1300" b="0" i="0" u="none" strike="noStrike">
                        <a:solidFill>
                          <a:srgbClr val="000000"/>
                        </a:solidFill>
                        <a:effectLst/>
                        <a:latin typeface="+mn-lt"/>
                      </a:endParaRP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43%</a:t>
                      </a: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61%</a:t>
                      </a:r>
                    </a:p>
                  </a:txBody>
                  <a:tcPr marL="7620" marR="7620" marT="7620" marB="0" anchor="b"/>
                </a:tc>
                <a:extLst>
                  <a:ext uri="{0D108BD9-81ED-4DB2-BD59-A6C34878D82A}">
                    <a16:rowId xmlns:a16="http://schemas.microsoft.com/office/drawing/2014/main" val="4113444501"/>
                  </a:ext>
                </a:extLst>
              </a:tr>
              <a:tr h="190500">
                <a:tc>
                  <a:txBody>
                    <a:bodyPr/>
                    <a:lstStyle/>
                    <a:p>
                      <a:pPr algn="l" fontAlgn="b"/>
                      <a:r>
                        <a:rPr lang="en-US" sz="1300" u="none" strike="noStrike">
                          <a:effectLst/>
                        </a:rPr>
                        <a:t>Fall 2017 entering class</a:t>
                      </a:r>
                      <a:endParaRPr lang="en-US" sz="1300" b="0" i="0" u="none" strike="noStrike">
                        <a:solidFill>
                          <a:srgbClr val="000000"/>
                        </a:solidFill>
                        <a:effectLst/>
                        <a:latin typeface="+mn-lt"/>
                      </a:endParaRP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33%</a:t>
                      </a:r>
                    </a:p>
                  </a:txBody>
                  <a:tcPr marL="7620" marR="7620" marT="7620" marB="0" anchor="b"/>
                </a:tc>
                <a:tc>
                  <a:txBody>
                    <a:bodyPr/>
                    <a:lstStyle/>
                    <a:p>
                      <a:pPr marL="0" algn="ctr" defTabSz="457200" rtl="0" eaLnBrk="1" fontAlgn="b" latinLnBrk="0" hangingPunct="1"/>
                      <a:r>
                        <a:rPr lang="en-US" sz="1300" u="none" strike="noStrike" kern="1200">
                          <a:solidFill>
                            <a:schemeClr val="dk1"/>
                          </a:solidFill>
                          <a:effectLst/>
                          <a:latin typeface="+mn-lt"/>
                          <a:ea typeface="+mn-ea"/>
                          <a:cs typeface="+mn-cs"/>
                        </a:rPr>
                        <a:t>40%</a:t>
                      </a:r>
                    </a:p>
                  </a:txBody>
                  <a:tcPr marL="7620" marR="7620" marT="7620" marB="0" anchor="b"/>
                </a:tc>
                <a:extLst>
                  <a:ext uri="{0D108BD9-81ED-4DB2-BD59-A6C34878D82A}">
                    <a16:rowId xmlns:a16="http://schemas.microsoft.com/office/drawing/2014/main" val="2137144391"/>
                  </a:ext>
                </a:extLst>
              </a:tr>
              <a:tr h="190500">
                <a:tc>
                  <a:txBody>
                    <a:bodyPr/>
                    <a:lstStyle/>
                    <a:p>
                      <a:pPr algn="l" fontAlgn="b"/>
                      <a:r>
                        <a:rPr lang="en-US" sz="1300" b="0" i="1" u="none" strike="noStrike">
                          <a:solidFill>
                            <a:schemeClr val="bg1">
                              <a:lumMod val="50000"/>
                            </a:schemeClr>
                          </a:solidFill>
                          <a:effectLst/>
                          <a:latin typeface="+mn-lt"/>
                        </a:rPr>
                        <a:t>University Average (Fall 2016)</a:t>
                      </a:r>
                    </a:p>
                  </a:txBody>
                  <a:tcPr marL="7620" marR="7620" marT="7620" marB="0" anchor="b"/>
                </a:tc>
                <a:tc>
                  <a:txBody>
                    <a:bodyPr/>
                    <a:lstStyle/>
                    <a:p>
                      <a:pPr algn="ctr" fontAlgn="b"/>
                      <a:r>
                        <a:rPr lang="en-US" sz="1300" b="0" i="1" u="none" strike="noStrike">
                          <a:solidFill>
                            <a:schemeClr val="bg1">
                              <a:lumMod val="50000"/>
                            </a:schemeClr>
                          </a:solidFill>
                          <a:effectLst/>
                          <a:latin typeface="+mn-lt"/>
                        </a:rPr>
                        <a:t>66%</a:t>
                      </a:r>
                    </a:p>
                  </a:txBody>
                  <a:tcPr marL="7620" marR="7620" marT="7620" marB="0" anchor="b"/>
                </a:tc>
                <a:tc>
                  <a:txBody>
                    <a:bodyPr/>
                    <a:lstStyle/>
                    <a:p>
                      <a:pPr algn="ctr" fontAlgn="b"/>
                      <a:r>
                        <a:rPr lang="en-US" sz="1300" b="0" i="1" u="none" strike="noStrike">
                          <a:solidFill>
                            <a:schemeClr val="bg1">
                              <a:lumMod val="50000"/>
                            </a:schemeClr>
                          </a:solidFill>
                          <a:effectLst/>
                          <a:latin typeface="+mn-lt"/>
                        </a:rPr>
                        <a:t>78%</a:t>
                      </a:r>
                    </a:p>
                  </a:txBody>
                  <a:tcPr marL="7620" marR="7620" marT="7620" marB="0" anchor="b"/>
                </a:tc>
                <a:extLst>
                  <a:ext uri="{0D108BD9-81ED-4DB2-BD59-A6C34878D82A}">
                    <a16:rowId xmlns:a16="http://schemas.microsoft.com/office/drawing/2014/main" val="2090194305"/>
                  </a:ext>
                </a:extLst>
              </a:tr>
            </a:tbl>
          </a:graphicData>
        </a:graphic>
      </p:graphicFrame>
      <p:sp>
        <p:nvSpPr>
          <p:cNvPr id="12" name="TextBox 11">
            <a:extLst>
              <a:ext uri="{FF2B5EF4-FFF2-40B4-BE49-F238E27FC236}">
                <a16:creationId xmlns:a16="http://schemas.microsoft.com/office/drawing/2014/main" id="{2700EFA4-B926-646D-5674-7D530B16A7F8}"/>
              </a:ext>
            </a:extLst>
          </p:cNvPr>
          <p:cNvSpPr txBox="1"/>
          <p:nvPr/>
        </p:nvSpPr>
        <p:spPr>
          <a:xfrm>
            <a:off x="4747959" y="2000167"/>
            <a:ext cx="4157997" cy="292388"/>
          </a:xfrm>
          <a:prstGeom prst="rect">
            <a:avLst/>
          </a:prstGeom>
          <a:solidFill>
            <a:srgbClr val="0F1938"/>
          </a:solidFill>
        </p:spPr>
        <p:txBody>
          <a:bodyPr wrap="square" rtlCol="0">
            <a:spAutoFit/>
          </a:bodyPr>
          <a:lstStyle/>
          <a:p>
            <a:r>
              <a:rPr lang="en-US" sz="1300" b="1">
                <a:solidFill>
                  <a:schemeClr val="bg1"/>
                </a:solidFill>
              </a:rPr>
              <a:t>Graduation Rates</a:t>
            </a:r>
          </a:p>
        </p:txBody>
      </p:sp>
      <p:sp>
        <p:nvSpPr>
          <p:cNvPr id="13" name="TextBox 12">
            <a:extLst>
              <a:ext uri="{FF2B5EF4-FFF2-40B4-BE49-F238E27FC236}">
                <a16:creationId xmlns:a16="http://schemas.microsoft.com/office/drawing/2014/main" id="{F26360C5-8584-BBE1-E87B-1EF790B47742}"/>
              </a:ext>
            </a:extLst>
          </p:cNvPr>
          <p:cNvSpPr txBox="1"/>
          <p:nvPr/>
        </p:nvSpPr>
        <p:spPr>
          <a:xfrm>
            <a:off x="4556586" y="1646078"/>
            <a:ext cx="4421983" cy="307777"/>
          </a:xfrm>
          <a:prstGeom prst="rect">
            <a:avLst/>
          </a:prstGeom>
          <a:noFill/>
        </p:spPr>
        <p:txBody>
          <a:bodyPr wrap="square" rtlCol="0">
            <a:spAutoFit/>
          </a:bodyPr>
          <a:lstStyle/>
          <a:p>
            <a:pPr algn="ctr"/>
            <a:r>
              <a:rPr lang="en-US" sz="1400">
                <a:solidFill>
                  <a:srgbClr val="0F1938"/>
                </a:solidFill>
                <a:latin typeface="Bahnschrift SemiLight" panose="020B0502040204020203" pitchFamily="34" charset="0"/>
              </a:rPr>
              <a:t>Student Success</a:t>
            </a:r>
          </a:p>
        </p:txBody>
      </p:sp>
      <p:graphicFrame>
        <p:nvGraphicFramePr>
          <p:cNvPr id="15" name="Table 14">
            <a:extLst>
              <a:ext uri="{FF2B5EF4-FFF2-40B4-BE49-F238E27FC236}">
                <a16:creationId xmlns:a16="http://schemas.microsoft.com/office/drawing/2014/main" id="{78055CDD-603E-155B-1B6D-1805E555C033}"/>
              </a:ext>
            </a:extLst>
          </p:cNvPr>
          <p:cNvGraphicFramePr>
            <a:graphicFrameLocks noGrp="1"/>
          </p:cNvGraphicFramePr>
          <p:nvPr>
            <p:extLst>
              <p:ext uri="{D42A27DB-BD31-4B8C-83A1-F6EECF244321}">
                <p14:modId xmlns:p14="http://schemas.microsoft.com/office/powerpoint/2010/main" val="1983058010"/>
              </p:ext>
            </p:extLst>
          </p:nvPr>
        </p:nvGraphicFramePr>
        <p:xfrm>
          <a:off x="4747958" y="3480956"/>
          <a:ext cx="4157996" cy="82296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endParaRPr lang="en-US" sz="1300" b="1"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1" u="none" strike="noStrike">
                          <a:effectLst/>
                        </a:rPr>
                        <a:t>% Retained after 1 year</a:t>
                      </a:r>
                      <a:endParaRPr lang="en-US" sz="1300" b="1"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90500">
                <a:tc>
                  <a:txBody>
                    <a:bodyPr/>
                    <a:lstStyle/>
                    <a:p>
                      <a:pPr algn="l" fontAlgn="b"/>
                      <a:r>
                        <a:rPr lang="en-US" sz="1300" u="none" strike="noStrike">
                          <a:effectLst/>
                        </a:rPr>
                        <a:t>Fall 2020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77%</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462124889"/>
                  </a:ext>
                </a:extLst>
              </a:tr>
              <a:tr h="182880">
                <a:tc>
                  <a:txBody>
                    <a:bodyPr/>
                    <a:lstStyle/>
                    <a:p>
                      <a:pPr algn="l" fontAlgn="b"/>
                      <a:r>
                        <a:rPr lang="en-US" sz="1300" u="none" strike="noStrike">
                          <a:effectLst/>
                        </a:rPr>
                        <a:t>Fall 2021 Entry</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u="none" strike="noStrike">
                          <a:effectLst/>
                        </a:rPr>
                        <a:t>81%</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809106015"/>
                  </a:ext>
                </a:extLst>
              </a:tr>
              <a:tr h="182880">
                <a:tc>
                  <a:txBody>
                    <a:bodyPr/>
                    <a:lstStyle/>
                    <a:p>
                      <a:pPr marL="0" marR="0" lvl="0" indent="0" algn="l" defTabSz="457200" rtl="0" eaLnBrk="1" fontAlgn="b" latinLnBrk="0" hangingPunct="1">
                        <a:lnSpc>
                          <a:spcPct val="100000"/>
                        </a:lnSpc>
                        <a:spcBef>
                          <a:spcPts val="0"/>
                        </a:spcBef>
                        <a:spcAft>
                          <a:spcPts val="0"/>
                        </a:spcAft>
                        <a:buClrTx/>
                        <a:buSzTx/>
                        <a:buFontTx/>
                        <a:buNone/>
                        <a:tabLst/>
                        <a:defRPr/>
                      </a:pPr>
                      <a:r>
                        <a:rPr lang="en-US" sz="1300" b="0" i="1" u="none" strike="noStrike">
                          <a:solidFill>
                            <a:schemeClr val="bg1">
                              <a:lumMod val="50000"/>
                            </a:schemeClr>
                          </a:solidFill>
                          <a:effectLst/>
                          <a:latin typeface="+mn-lt"/>
                        </a:rPr>
                        <a:t>University Average (Fall 2021)</a:t>
                      </a:r>
                    </a:p>
                  </a:txBody>
                  <a:tcPr marL="7620" marR="7620" marT="7620" marB="0" anchor="b"/>
                </a:tc>
                <a:tc>
                  <a:txBody>
                    <a:bodyPr/>
                    <a:lstStyle/>
                    <a:p>
                      <a:pPr algn="ctr" fontAlgn="b"/>
                      <a:r>
                        <a:rPr lang="en-US" sz="1300" b="0" i="1" u="none" strike="noStrike">
                          <a:solidFill>
                            <a:schemeClr val="bg1">
                              <a:lumMod val="50000"/>
                            </a:schemeClr>
                          </a:solidFill>
                          <a:effectLst/>
                          <a:latin typeface="Calibri" panose="020F0502020204030204" pitchFamily="34" charset="0"/>
                        </a:rPr>
                        <a:t>87%</a:t>
                      </a:r>
                    </a:p>
                  </a:txBody>
                  <a:tcPr marL="7620" marR="7620" marT="7620" marB="0" anchor="b"/>
                </a:tc>
                <a:extLst>
                  <a:ext uri="{0D108BD9-81ED-4DB2-BD59-A6C34878D82A}">
                    <a16:rowId xmlns:a16="http://schemas.microsoft.com/office/drawing/2014/main" val="4281466546"/>
                  </a:ext>
                </a:extLst>
              </a:tr>
            </a:tbl>
          </a:graphicData>
        </a:graphic>
      </p:graphicFrame>
      <p:sp>
        <p:nvSpPr>
          <p:cNvPr id="16" name="TextBox 15">
            <a:extLst>
              <a:ext uri="{FF2B5EF4-FFF2-40B4-BE49-F238E27FC236}">
                <a16:creationId xmlns:a16="http://schemas.microsoft.com/office/drawing/2014/main" id="{320AF30C-A7C3-2410-4487-332E4EC313CA}"/>
              </a:ext>
            </a:extLst>
          </p:cNvPr>
          <p:cNvSpPr txBox="1"/>
          <p:nvPr/>
        </p:nvSpPr>
        <p:spPr>
          <a:xfrm>
            <a:off x="4747958" y="3188568"/>
            <a:ext cx="4157997" cy="292388"/>
          </a:xfrm>
          <a:prstGeom prst="rect">
            <a:avLst/>
          </a:prstGeom>
          <a:solidFill>
            <a:srgbClr val="0F1938"/>
          </a:solidFill>
        </p:spPr>
        <p:txBody>
          <a:bodyPr wrap="square" rtlCol="0">
            <a:spAutoFit/>
          </a:bodyPr>
          <a:lstStyle/>
          <a:p>
            <a:r>
              <a:rPr lang="en-US" sz="1300" b="1">
                <a:solidFill>
                  <a:schemeClr val="bg1"/>
                </a:solidFill>
              </a:rPr>
              <a:t>Retention Rates</a:t>
            </a:r>
          </a:p>
        </p:txBody>
      </p:sp>
      <p:sp>
        <p:nvSpPr>
          <p:cNvPr id="17" name="TextBox 16">
            <a:extLst>
              <a:ext uri="{FF2B5EF4-FFF2-40B4-BE49-F238E27FC236}">
                <a16:creationId xmlns:a16="http://schemas.microsoft.com/office/drawing/2014/main" id="{326F043E-5888-1C87-C660-E76B0648AB27}"/>
              </a:ext>
            </a:extLst>
          </p:cNvPr>
          <p:cNvSpPr txBox="1"/>
          <p:nvPr/>
        </p:nvSpPr>
        <p:spPr>
          <a:xfrm>
            <a:off x="4747960" y="4362763"/>
            <a:ext cx="4157997" cy="292388"/>
          </a:xfrm>
          <a:prstGeom prst="rect">
            <a:avLst/>
          </a:prstGeom>
          <a:solidFill>
            <a:srgbClr val="0F1938"/>
          </a:solidFill>
        </p:spPr>
        <p:txBody>
          <a:bodyPr wrap="square" rtlCol="0">
            <a:spAutoFit/>
          </a:bodyPr>
          <a:lstStyle/>
          <a:p>
            <a:r>
              <a:rPr lang="en-US" sz="1300" b="1">
                <a:solidFill>
                  <a:schemeClr val="bg1"/>
                </a:solidFill>
              </a:rPr>
              <a:t>DFW Rate Fall 2017 – Spring 2022 	</a:t>
            </a:r>
          </a:p>
        </p:txBody>
      </p:sp>
      <p:graphicFrame>
        <p:nvGraphicFramePr>
          <p:cNvPr id="20" name="Table 19">
            <a:extLst>
              <a:ext uri="{FF2B5EF4-FFF2-40B4-BE49-F238E27FC236}">
                <a16:creationId xmlns:a16="http://schemas.microsoft.com/office/drawing/2014/main" id="{B31B71CA-1218-BF21-755E-4A3AD85466CC}"/>
              </a:ext>
            </a:extLst>
          </p:cNvPr>
          <p:cNvGraphicFramePr>
            <a:graphicFrameLocks noGrp="1"/>
          </p:cNvGraphicFramePr>
          <p:nvPr>
            <p:extLst>
              <p:ext uri="{D42A27DB-BD31-4B8C-83A1-F6EECF244321}">
                <p14:modId xmlns:p14="http://schemas.microsoft.com/office/powerpoint/2010/main" val="268156080"/>
              </p:ext>
            </p:extLst>
          </p:nvPr>
        </p:nvGraphicFramePr>
        <p:xfrm>
          <a:off x="4747961" y="4622051"/>
          <a:ext cx="4157996" cy="411480"/>
        </p:xfrm>
        <a:graphic>
          <a:graphicData uri="http://schemas.openxmlformats.org/drawingml/2006/table">
            <a:tbl>
              <a:tblPr>
                <a:tableStyleId>{3C2FFA5D-87B4-456A-9821-1D502468CF0F}</a:tableStyleId>
              </a:tblPr>
              <a:tblGrid>
                <a:gridCol w="2172035">
                  <a:extLst>
                    <a:ext uri="{9D8B030D-6E8A-4147-A177-3AD203B41FA5}">
                      <a16:colId xmlns:a16="http://schemas.microsoft.com/office/drawing/2014/main" val="1254920471"/>
                    </a:ext>
                  </a:extLst>
                </a:gridCol>
                <a:gridCol w="1985961">
                  <a:extLst>
                    <a:ext uri="{9D8B030D-6E8A-4147-A177-3AD203B41FA5}">
                      <a16:colId xmlns:a16="http://schemas.microsoft.com/office/drawing/2014/main" val="3597591567"/>
                    </a:ext>
                  </a:extLst>
                </a:gridCol>
              </a:tblGrid>
              <a:tr h="182880">
                <a:tc>
                  <a:txBody>
                    <a:bodyPr/>
                    <a:lstStyle/>
                    <a:p>
                      <a:pPr algn="l" fontAlgn="b"/>
                      <a:r>
                        <a:rPr lang="en-US" sz="1300" b="0" i="0" u="none" strike="noStrike">
                          <a:solidFill>
                            <a:srgbClr val="000000"/>
                          </a:solidFill>
                          <a:effectLst/>
                          <a:latin typeface="Calibri" panose="020F0502020204030204" pitchFamily="34" charset="0"/>
                        </a:rPr>
                        <a:t>Undergraduate</a:t>
                      </a:r>
                    </a:p>
                  </a:txBody>
                  <a:tcPr marL="7620" marR="7620" marT="7620" marB="0" anchor="b"/>
                </a:tc>
                <a:tc>
                  <a:txBody>
                    <a:bodyPr/>
                    <a:lstStyle/>
                    <a:p>
                      <a:pPr algn="ctr" fontAlgn="b"/>
                      <a:r>
                        <a:rPr lang="en-US" sz="1300" b="0" u="none" strike="noStrike">
                          <a:effectLst/>
                        </a:rPr>
                        <a:t>10%</a:t>
                      </a:r>
                      <a:endParaRPr lang="en-US" sz="13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165320902"/>
                  </a:ext>
                </a:extLst>
              </a:tr>
              <a:tr h="182880">
                <a:tc>
                  <a:txBody>
                    <a:bodyPr/>
                    <a:lstStyle/>
                    <a:p>
                      <a:pPr algn="l" fontAlgn="b"/>
                      <a:r>
                        <a:rPr lang="en-US" sz="1300" b="0" i="1" u="none" strike="noStrike">
                          <a:solidFill>
                            <a:schemeClr val="bg1">
                              <a:lumMod val="50000"/>
                            </a:schemeClr>
                          </a:solidFill>
                          <a:effectLst/>
                          <a:latin typeface="+mn-lt"/>
                        </a:rPr>
                        <a:t>University Average </a:t>
                      </a:r>
                      <a:endParaRPr lang="en-US" sz="13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en-US" sz="1300" b="0" i="1" u="none" strike="noStrike">
                          <a:solidFill>
                            <a:schemeClr val="bg1">
                              <a:lumMod val="50000"/>
                            </a:schemeClr>
                          </a:solidFill>
                          <a:effectLst/>
                          <a:latin typeface="Calibri" panose="020F0502020204030204" pitchFamily="34" charset="0"/>
                        </a:rPr>
                        <a:t>7%</a:t>
                      </a:r>
                    </a:p>
                  </a:txBody>
                  <a:tcPr marL="7620" marR="7620" marT="7620" marB="0" anchor="b"/>
                </a:tc>
                <a:extLst>
                  <a:ext uri="{0D108BD9-81ED-4DB2-BD59-A6C34878D82A}">
                    <a16:rowId xmlns:a16="http://schemas.microsoft.com/office/drawing/2014/main" val="3814250268"/>
                  </a:ext>
                </a:extLst>
              </a:tr>
            </a:tbl>
          </a:graphicData>
        </a:graphic>
      </p:graphicFrame>
      <p:graphicFrame>
        <p:nvGraphicFramePr>
          <p:cNvPr id="3" name="Chart 2">
            <a:extLst>
              <a:ext uri="{FF2B5EF4-FFF2-40B4-BE49-F238E27FC236}">
                <a16:creationId xmlns:a16="http://schemas.microsoft.com/office/drawing/2014/main" id="{E6BF9C27-01D3-4947-9666-EB8B9DCFA6E8}"/>
              </a:ext>
            </a:extLst>
          </p:cNvPr>
          <p:cNvGraphicFramePr>
            <a:graphicFrameLocks/>
          </p:cNvGraphicFramePr>
          <p:nvPr>
            <p:extLst>
              <p:ext uri="{D42A27DB-BD31-4B8C-83A1-F6EECF244321}">
                <p14:modId xmlns:p14="http://schemas.microsoft.com/office/powerpoint/2010/main" val="3401594868"/>
              </p:ext>
            </p:extLst>
          </p:nvPr>
        </p:nvGraphicFramePr>
        <p:xfrm>
          <a:off x="64124" y="2610884"/>
          <a:ext cx="4572000" cy="2491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7996004"/>
      </p:ext>
    </p:extLst>
  </p:cSld>
  <p:clrMapOvr>
    <a:masterClrMapping/>
  </p:clrMapOvr>
</p:sld>
</file>

<file path=ppt/theme/theme1.xml><?xml version="1.0" encoding="utf-8"?>
<a:theme xmlns:a="http://schemas.openxmlformats.org/drawingml/2006/main" name="blu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00e172-3e06-4130-b500-597b03a56b10">
      <Terms xmlns="http://schemas.microsoft.com/office/infopath/2007/PartnerControls"/>
    </lcf76f155ced4ddcb4097134ff3c332f>
    <TaxCatchAll xmlns="72269218-f953-4fae-9dac-134d2d9f88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2E37BB489457F4393A4EA416734BBCF" ma:contentTypeVersion="14" ma:contentTypeDescription="Create a new document." ma:contentTypeScope="" ma:versionID="bc3154a0ddf46ba6d7f2c4bd00d3f6e2">
  <xsd:schema xmlns:xsd="http://www.w3.org/2001/XMLSchema" xmlns:xs="http://www.w3.org/2001/XMLSchema" xmlns:p="http://schemas.microsoft.com/office/2006/metadata/properties" xmlns:ns2="3700e172-3e06-4130-b500-597b03a56b10" xmlns:ns3="72269218-f953-4fae-9dac-134d2d9f8896" targetNamespace="http://schemas.microsoft.com/office/2006/metadata/properties" ma:root="true" ma:fieldsID="127d9062c073f1b0cee40d84cb2d9abe" ns2:_="" ns3:_="">
    <xsd:import namespace="3700e172-3e06-4130-b500-597b03a56b10"/>
    <xsd:import namespace="72269218-f953-4fae-9dac-134d2d9f889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SearchPropertie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00e172-3e06-4130-b500-597b03a56b1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69218-f953-4fae-9dac-134d2d9f889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346c1ed-d393-4953-86e7-595f1dd3c366}" ma:internalName="TaxCatchAll" ma:showField="CatchAllData" ma:web="72269218-f953-4fae-9dac-134d2d9f88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3700e172-3e06-4130-b500-597b03a56b10"/>
    <ds:schemaRef ds:uri="72269218-f953-4fae-9dac-134d2d9f8896"/>
    <ds:schemaRef ds:uri="http://schemas.microsoft.com/office/2006/metadata/properties"/>
    <ds:schemaRef ds:uri="http://schemas.microsoft.com/office/infopath/2007/PartnerControls"/>
    <ds:schemaRef ds:uri="http://schemas.microsoft.com/sharepoint/v3/fields"/>
  </ds:schemaRefs>
</ds:datastoreItem>
</file>

<file path=customXml/itemProps2.xml><?xml version="1.0" encoding="utf-8"?>
<ds:datastoreItem xmlns:ds="http://schemas.openxmlformats.org/officeDocument/2006/customXml" ds:itemID="{8C93D70F-667E-474C-A921-5EDF99A67AE6}">
  <ds:schemaRefs>
    <ds:schemaRef ds:uri="3700e172-3e06-4130-b500-597b03a56b10"/>
    <ds:schemaRef ds:uri="72269218-f953-4fae-9dac-134d2d9f8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blue-template.potx</Template>
  <TotalTime>486</TotalTime>
  <Words>1823</Words>
  <Application>Microsoft Office PowerPoint</Application>
  <PresentationFormat>On-screen Show (16:9)</PresentationFormat>
  <Paragraphs>380</Paragraphs>
  <Slides>13</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Bahnschrift SemiLight</vt:lpstr>
      <vt:lpstr>Calibri</vt:lpstr>
      <vt:lpstr>Franklin Gothic Demi</vt:lpstr>
      <vt:lpstr>Franklin Gothic Demi Cond</vt:lpstr>
      <vt:lpstr>blue-template</vt:lpstr>
      <vt:lpstr>1_Custom Design</vt:lpstr>
      <vt:lpstr>Custom Design</vt:lpstr>
      <vt:lpstr>PowerPoint Presentation</vt:lpstr>
      <vt:lpstr>AVERY POINT</vt:lpstr>
      <vt:lpstr>AVERY POINT</vt:lpstr>
      <vt:lpstr>AVERY POINT</vt:lpstr>
      <vt:lpstr>HARTFORD</vt:lpstr>
      <vt:lpstr>HARTFORD</vt:lpstr>
      <vt:lpstr>HARTFORD</vt:lpstr>
      <vt:lpstr>STAMFORD</vt:lpstr>
      <vt:lpstr>STAMFORD</vt:lpstr>
      <vt:lpstr>STAMFORD</vt:lpstr>
      <vt:lpstr>WATERBURY</vt:lpstr>
      <vt:lpstr>WATERBURY</vt:lpstr>
      <vt:lpstr>WATERBURY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Galli, Cheryl</cp:lastModifiedBy>
  <cp:revision>3</cp:revision>
  <dcterms:created xsi:type="dcterms:W3CDTF">2010-04-12T23:12:02Z</dcterms:created>
  <dcterms:modified xsi:type="dcterms:W3CDTF">2023-04-03T14:02:35Z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0x01010052E37BB489457F4393A4EA416734BBCF</vt:lpwstr>
  </property>
  <property fmtid="{D5CDD505-2E9C-101B-9397-08002B2CF9AE}" pid="3" name="MediaServiceImageTags">
    <vt:lpwstr/>
  </property>
</Properties>
</file>